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0"/>
  </p:notesMasterIdLst>
  <p:sldIdLst>
    <p:sldId id="256" r:id="rId4"/>
    <p:sldId id="315" r:id="rId5"/>
    <p:sldId id="317" r:id="rId6"/>
    <p:sldId id="318" r:id="rId7"/>
    <p:sldId id="319" r:id="rId8"/>
    <p:sldId id="320" r:id="rId9"/>
    <p:sldId id="257" r:id="rId10"/>
    <p:sldId id="258" r:id="rId11"/>
    <p:sldId id="321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5" r:id="rId25"/>
    <p:sldId id="276" r:id="rId26"/>
    <p:sldId id="322" r:id="rId27"/>
    <p:sldId id="323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20197-EDD5-40F9-955A-C672F1437FDC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6E48B310-40B9-4BFF-BF3F-48AC28B8C951}">
      <dgm:prSet phldrT="[Texto]" custT="1"/>
      <dgm:spPr/>
      <dgm:t>
        <a:bodyPr/>
        <a:lstStyle/>
        <a:p>
          <a:r>
            <a:rPr lang="es-CO" sz="3200" smtClean="0"/>
            <a:t>Imperio Zarista</a:t>
          </a:r>
          <a:endParaRPr lang="es-CO" sz="3200" dirty="0"/>
        </a:p>
      </dgm:t>
    </dgm:pt>
    <dgm:pt modelId="{24E2297E-7A96-48BE-B0A7-C8819CAD09D5}" type="parTrans" cxnId="{29096F9F-1E95-4127-84AE-E33BCCECF5AE}">
      <dgm:prSet/>
      <dgm:spPr/>
      <dgm:t>
        <a:bodyPr/>
        <a:lstStyle/>
        <a:p>
          <a:endParaRPr lang="es-CO"/>
        </a:p>
      </dgm:t>
    </dgm:pt>
    <dgm:pt modelId="{0E4F0FBF-C4A2-4EA1-86AA-7507D26F1C19}" type="sibTrans" cxnId="{29096F9F-1E95-4127-84AE-E33BCCECF5AE}">
      <dgm:prSet/>
      <dgm:spPr/>
      <dgm:t>
        <a:bodyPr/>
        <a:lstStyle/>
        <a:p>
          <a:endParaRPr lang="es-CO"/>
        </a:p>
      </dgm:t>
    </dgm:pt>
    <dgm:pt modelId="{136ADC41-5C33-4F83-A27E-C80E45513413}">
      <dgm:prSet phldrT="[Texto]"/>
      <dgm:spPr/>
      <dgm:t>
        <a:bodyPr/>
        <a:lstStyle/>
        <a:p>
          <a:r>
            <a:rPr lang="es-CO" dirty="0" smtClean="0"/>
            <a:t>URSS</a:t>
          </a:r>
          <a:endParaRPr lang="es-CO" dirty="0"/>
        </a:p>
      </dgm:t>
    </dgm:pt>
    <dgm:pt modelId="{C812210F-79C4-4BD4-B044-C7F755E8059D}" type="parTrans" cxnId="{AFE6204D-6674-49D8-A0C6-4991109F79AD}">
      <dgm:prSet/>
      <dgm:spPr/>
      <dgm:t>
        <a:bodyPr/>
        <a:lstStyle/>
        <a:p>
          <a:endParaRPr lang="es-CO"/>
        </a:p>
      </dgm:t>
    </dgm:pt>
    <dgm:pt modelId="{9490EDB1-09FB-4D53-9B02-8C405EDD6BD0}" type="sibTrans" cxnId="{AFE6204D-6674-49D8-A0C6-4991109F79AD}">
      <dgm:prSet/>
      <dgm:spPr/>
      <dgm:t>
        <a:bodyPr/>
        <a:lstStyle/>
        <a:p>
          <a:endParaRPr lang="es-CO"/>
        </a:p>
      </dgm:t>
    </dgm:pt>
    <dgm:pt modelId="{7656F4AD-D2EA-4167-815E-94AC1868F6C7}">
      <dgm:prSet phldrT="[Texto]"/>
      <dgm:spPr/>
      <dgm:t>
        <a:bodyPr/>
        <a:lstStyle/>
        <a:p>
          <a:r>
            <a:rPr lang="es-CO" smtClean="0"/>
            <a:t>Federación Rusa</a:t>
          </a:r>
          <a:endParaRPr lang="es-CO" dirty="0"/>
        </a:p>
      </dgm:t>
    </dgm:pt>
    <dgm:pt modelId="{6427584F-B9B2-4364-A3F4-5B6E6B2D6657}" type="parTrans" cxnId="{FDCFB95A-41C7-4E6E-9D68-55D107EF1D8E}">
      <dgm:prSet/>
      <dgm:spPr/>
      <dgm:t>
        <a:bodyPr/>
        <a:lstStyle/>
        <a:p>
          <a:endParaRPr lang="es-CO"/>
        </a:p>
      </dgm:t>
    </dgm:pt>
    <dgm:pt modelId="{B065238A-B4BE-42A8-9D27-73B48D61E303}" type="sibTrans" cxnId="{FDCFB95A-41C7-4E6E-9D68-55D107EF1D8E}">
      <dgm:prSet/>
      <dgm:spPr/>
      <dgm:t>
        <a:bodyPr/>
        <a:lstStyle/>
        <a:p>
          <a:endParaRPr lang="es-CO"/>
        </a:p>
      </dgm:t>
    </dgm:pt>
    <dgm:pt modelId="{2F237B59-357C-4F97-B821-DFD3AD992EFC}" type="pres">
      <dgm:prSet presAssocID="{60720197-EDD5-40F9-955A-C672F1437FDC}" presName="CompostProcess" presStyleCnt="0">
        <dgm:presLayoutVars>
          <dgm:dir/>
          <dgm:resizeHandles val="exact"/>
        </dgm:presLayoutVars>
      </dgm:prSet>
      <dgm:spPr/>
    </dgm:pt>
    <dgm:pt modelId="{D7886AC4-3E4E-4469-AC2B-5AB531017799}" type="pres">
      <dgm:prSet presAssocID="{60720197-EDD5-40F9-955A-C672F1437FDC}" presName="arrow" presStyleLbl="bgShp" presStyleIdx="0" presStyleCnt="1"/>
      <dgm:spPr/>
    </dgm:pt>
    <dgm:pt modelId="{E84A3DF6-CD13-41D3-A587-1D982FB694C2}" type="pres">
      <dgm:prSet presAssocID="{60720197-EDD5-40F9-955A-C672F1437FDC}" presName="linearProcess" presStyleCnt="0"/>
      <dgm:spPr/>
    </dgm:pt>
    <dgm:pt modelId="{681AB527-F724-4124-B965-96750CFEE7A4}" type="pres">
      <dgm:prSet presAssocID="{6E48B310-40B9-4BFF-BF3F-48AC28B8C95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7D9767-13D8-496A-985D-9D131D15236E}" type="pres">
      <dgm:prSet presAssocID="{0E4F0FBF-C4A2-4EA1-86AA-7507D26F1C19}" presName="sibTrans" presStyleCnt="0"/>
      <dgm:spPr/>
    </dgm:pt>
    <dgm:pt modelId="{B67CE85B-9CF0-460B-BA17-C8C288CD2698}" type="pres">
      <dgm:prSet presAssocID="{136ADC41-5C33-4F83-A27E-C80E45513413}" presName="textNode" presStyleLbl="node1" presStyleIdx="1" presStyleCnt="3" custLinFactNeighborX="-24169" custLinFactNeighborY="4350">
        <dgm:presLayoutVars>
          <dgm:bulletEnabled val="1"/>
        </dgm:presLayoutVars>
      </dgm:prSet>
      <dgm:spPr/>
    </dgm:pt>
    <dgm:pt modelId="{9B4E7B4A-F4AF-49A2-B60B-E81B889868D7}" type="pres">
      <dgm:prSet presAssocID="{9490EDB1-09FB-4D53-9B02-8C405EDD6BD0}" presName="sibTrans" presStyleCnt="0"/>
      <dgm:spPr/>
    </dgm:pt>
    <dgm:pt modelId="{82A7EDC2-4C25-4743-8F8D-41AF7BBA7E20}" type="pres">
      <dgm:prSet presAssocID="{7656F4AD-D2EA-4167-815E-94AC1868F6C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9096F9F-1E95-4127-84AE-E33BCCECF5AE}" srcId="{60720197-EDD5-40F9-955A-C672F1437FDC}" destId="{6E48B310-40B9-4BFF-BF3F-48AC28B8C951}" srcOrd="0" destOrd="0" parTransId="{24E2297E-7A96-48BE-B0A7-C8819CAD09D5}" sibTransId="{0E4F0FBF-C4A2-4EA1-86AA-7507D26F1C19}"/>
    <dgm:cxn modelId="{FDCFB95A-41C7-4E6E-9D68-55D107EF1D8E}" srcId="{60720197-EDD5-40F9-955A-C672F1437FDC}" destId="{7656F4AD-D2EA-4167-815E-94AC1868F6C7}" srcOrd="2" destOrd="0" parTransId="{6427584F-B9B2-4364-A3F4-5B6E6B2D6657}" sibTransId="{B065238A-B4BE-42A8-9D27-73B48D61E303}"/>
    <dgm:cxn modelId="{20D3D859-8D57-4E3E-B88F-068A2560C7A4}" type="presOf" srcId="{6E48B310-40B9-4BFF-BF3F-48AC28B8C951}" destId="{681AB527-F724-4124-B965-96750CFEE7A4}" srcOrd="0" destOrd="0" presId="urn:microsoft.com/office/officeart/2005/8/layout/hProcess9"/>
    <dgm:cxn modelId="{64F4C035-D12C-44E5-9C3E-B8295B889B1A}" type="presOf" srcId="{136ADC41-5C33-4F83-A27E-C80E45513413}" destId="{B67CE85B-9CF0-460B-BA17-C8C288CD2698}" srcOrd="0" destOrd="0" presId="urn:microsoft.com/office/officeart/2005/8/layout/hProcess9"/>
    <dgm:cxn modelId="{6A956690-6409-4C56-9FB3-8092961DC2D9}" type="presOf" srcId="{7656F4AD-D2EA-4167-815E-94AC1868F6C7}" destId="{82A7EDC2-4C25-4743-8F8D-41AF7BBA7E20}" srcOrd="0" destOrd="0" presId="urn:microsoft.com/office/officeart/2005/8/layout/hProcess9"/>
    <dgm:cxn modelId="{57B9A3C5-1ECB-4917-8B50-E3E7AECC5FF3}" type="presOf" srcId="{60720197-EDD5-40F9-955A-C672F1437FDC}" destId="{2F237B59-357C-4F97-B821-DFD3AD992EFC}" srcOrd="0" destOrd="0" presId="urn:microsoft.com/office/officeart/2005/8/layout/hProcess9"/>
    <dgm:cxn modelId="{AFE6204D-6674-49D8-A0C6-4991109F79AD}" srcId="{60720197-EDD5-40F9-955A-C672F1437FDC}" destId="{136ADC41-5C33-4F83-A27E-C80E45513413}" srcOrd="1" destOrd="0" parTransId="{C812210F-79C4-4BD4-B044-C7F755E8059D}" sibTransId="{9490EDB1-09FB-4D53-9B02-8C405EDD6BD0}"/>
    <dgm:cxn modelId="{382C12CF-7264-440C-A7A4-0C0459CF49AA}" type="presParOf" srcId="{2F237B59-357C-4F97-B821-DFD3AD992EFC}" destId="{D7886AC4-3E4E-4469-AC2B-5AB531017799}" srcOrd="0" destOrd="0" presId="urn:microsoft.com/office/officeart/2005/8/layout/hProcess9"/>
    <dgm:cxn modelId="{0C8382D8-2BA6-4499-86EF-F02592353A03}" type="presParOf" srcId="{2F237B59-357C-4F97-B821-DFD3AD992EFC}" destId="{E84A3DF6-CD13-41D3-A587-1D982FB694C2}" srcOrd="1" destOrd="0" presId="urn:microsoft.com/office/officeart/2005/8/layout/hProcess9"/>
    <dgm:cxn modelId="{6AE7132A-D217-4349-844C-0ADB7472B327}" type="presParOf" srcId="{E84A3DF6-CD13-41D3-A587-1D982FB694C2}" destId="{681AB527-F724-4124-B965-96750CFEE7A4}" srcOrd="0" destOrd="0" presId="urn:microsoft.com/office/officeart/2005/8/layout/hProcess9"/>
    <dgm:cxn modelId="{4FA83260-9A6D-41E7-9A92-FC1150D065FC}" type="presParOf" srcId="{E84A3DF6-CD13-41D3-A587-1D982FB694C2}" destId="{637D9767-13D8-496A-985D-9D131D15236E}" srcOrd="1" destOrd="0" presId="urn:microsoft.com/office/officeart/2005/8/layout/hProcess9"/>
    <dgm:cxn modelId="{FAA92F44-76B9-4855-91EE-CDC61AFEEB4F}" type="presParOf" srcId="{E84A3DF6-CD13-41D3-A587-1D982FB694C2}" destId="{B67CE85B-9CF0-460B-BA17-C8C288CD2698}" srcOrd="2" destOrd="0" presId="urn:microsoft.com/office/officeart/2005/8/layout/hProcess9"/>
    <dgm:cxn modelId="{B2DA9BAB-D1D6-436D-86F9-84D321EF17BA}" type="presParOf" srcId="{E84A3DF6-CD13-41D3-A587-1D982FB694C2}" destId="{9B4E7B4A-F4AF-49A2-B60B-E81B889868D7}" srcOrd="3" destOrd="0" presId="urn:microsoft.com/office/officeart/2005/8/layout/hProcess9"/>
    <dgm:cxn modelId="{6B3506D1-6AC7-4AFD-9680-0764B9E9E54D}" type="presParOf" srcId="{E84A3DF6-CD13-41D3-A587-1D982FB694C2}" destId="{82A7EDC2-4C25-4743-8F8D-41AF7BBA7E20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75BDC-7EC1-4BFD-8D2F-1CAB930B66AC}" type="datetimeFigureOut">
              <a:rPr lang="es-CO" smtClean="0"/>
              <a:t>25/08/2012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1120B-A1A2-456E-B379-6A1B74FBDAD0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D8805C-831A-4564-82F8-4582631C8EEF}" type="slidenum">
              <a:rPr lang="es-ES"/>
              <a:pPr/>
              <a:t>11</a:t>
            </a:fld>
            <a:endParaRPr lang="es-ES"/>
          </a:p>
        </p:txBody>
      </p:sp>
      <p:sp>
        <p:nvSpPr>
          <p:cNvPr id="716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D28BF2-E854-4918-8EE4-EAF5FE666288}" type="slidenum">
              <a:rPr lang="es-ES"/>
              <a:pPr/>
              <a:t>12</a:t>
            </a:fld>
            <a:endParaRPr lang="es-ES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BB10C8-02FC-4E96-A5D5-4AE1C253DD4A}" type="slidenum">
              <a:rPr lang="es-ES" sz="1200">
                <a:latin typeface="Calibri" pitchFamily="34" charset="0"/>
                <a:cs typeface="Arial" charset="0"/>
              </a:rPr>
              <a:pPr algn="r"/>
              <a:t>12</a:t>
            </a:fld>
            <a:endParaRPr lang="es-ES" sz="1200">
              <a:latin typeface="Calibri" pitchFamily="34" charset="0"/>
              <a:cs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553530-1828-4199-A40F-143A1741A4FF}" type="slidenum">
              <a:rPr lang="es-ES"/>
              <a:pPr/>
              <a:t>13</a:t>
            </a:fld>
            <a:endParaRPr lang="es-ES"/>
          </a:p>
        </p:txBody>
      </p:sp>
      <p:sp>
        <p:nvSpPr>
          <p:cNvPr id="942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39F2CB9-9D88-4802-BD2B-2074DB2552A8}" type="slidenum">
              <a:rPr lang="es-CO" sz="1200">
                <a:latin typeface="+mn-lt"/>
              </a:rPr>
              <a:pPr algn="r">
                <a:defRPr/>
              </a:pPr>
              <a:t>13</a:t>
            </a:fld>
            <a:endParaRPr lang="es-CO" sz="1200">
              <a:latin typeface="+mn-lt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980D1B-3821-4C97-AA5E-BFA3CB228D3F}" type="slidenum">
              <a:rPr lang="es-ES"/>
              <a:pPr/>
              <a:t>14</a:t>
            </a:fld>
            <a:endParaRPr lang="es-ES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4E72CF-FBA8-49FC-BEF1-04881A8A2646}" type="slidenum">
              <a:rPr lang="es-ES" sz="1200">
                <a:latin typeface="Calibri" pitchFamily="34" charset="0"/>
                <a:cs typeface="Arial" charset="0"/>
              </a:rPr>
              <a:pPr algn="r"/>
              <a:t>14</a:t>
            </a:fld>
            <a:endParaRPr lang="es-ES" sz="1200">
              <a:latin typeface="Calibri" pitchFamily="34" charset="0"/>
              <a:cs typeface="Arial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B4DC4B-04C9-4E44-864E-7A50A1BDBE51}" type="slidenum">
              <a:rPr lang="es-ES"/>
              <a:pPr/>
              <a:t>15</a:t>
            </a:fld>
            <a:endParaRPr lang="es-ES"/>
          </a:p>
        </p:txBody>
      </p:sp>
      <p:sp>
        <p:nvSpPr>
          <p:cNvPr id="757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7E932F-E187-49CD-9799-DE8DC542D9A1}" type="slidenum">
              <a:rPr lang="es-ES"/>
              <a:pPr/>
              <a:t>16</a:t>
            </a:fld>
            <a:endParaRPr lang="es-E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297524-AF67-4A42-80E7-E0CF54D09F4E}" type="slidenum">
              <a:rPr lang="es-ES"/>
              <a:pPr/>
              <a:t>17</a:t>
            </a:fld>
            <a:endParaRPr lang="es-ES"/>
          </a:p>
        </p:txBody>
      </p:sp>
      <p:sp>
        <p:nvSpPr>
          <p:cNvPr id="778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08D9ED-B7D9-4A7D-959B-39EBF25A745F}" type="slidenum">
              <a:rPr lang="es-ES"/>
              <a:pPr/>
              <a:t>18</a:t>
            </a:fld>
            <a:endParaRPr lang="es-ES"/>
          </a:p>
        </p:txBody>
      </p:sp>
      <p:sp>
        <p:nvSpPr>
          <p:cNvPr id="788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4BB853-6A8F-4CAF-BED2-B633BB1D6C89}" type="slidenum">
              <a:rPr lang="es-ES"/>
              <a:pPr/>
              <a:t>19</a:t>
            </a:fld>
            <a:endParaRPr lang="es-ES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3289CA-B618-44FB-A63E-3287132BF088}" type="slidenum">
              <a:rPr lang="es-ES" sz="1200">
                <a:latin typeface="Calibri" pitchFamily="34" charset="0"/>
                <a:cs typeface="Arial" charset="0"/>
              </a:rPr>
              <a:pPr algn="r"/>
              <a:t>19</a:t>
            </a:fld>
            <a:endParaRPr lang="es-ES" sz="1200">
              <a:latin typeface="Calibri" pitchFamily="34" charset="0"/>
              <a:cs typeface="Arial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79450"/>
            <a:ext cx="4537075" cy="3402013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06888"/>
            <a:ext cx="5029200" cy="4159250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5F797B-9998-4FD4-B3A6-9E97E93F3E89}" type="slidenum">
              <a:rPr lang="es-ES"/>
              <a:pPr/>
              <a:t>20</a:t>
            </a:fld>
            <a:endParaRPr lang="es-ES"/>
          </a:p>
        </p:txBody>
      </p:sp>
      <p:sp>
        <p:nvSpPr>
          <p:cNvPr id="1044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54F61B2-8C8B-49C7-A3CC-F4D3AAE2C923}" type="slidenum">
              <a:rPr lang="es-CO" sz="1200">
                <a:latin typeface="+mn-lt"/>
              </a:rPr>
              <a:pPr algn="r">
                <a:defRPr/>
              </a:pPr>
              <a:t>20</a:t>
            </a:fld>
            <a:endParaRPr lang="es-CO" sz="1200">
              <a:latin typeface="+mn-lt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8BDD10-665B-463D-BF5C-A95680CFF89E}" type="slidenum">
              <a:rPr lang="es-ES"/>
              <a:pPr/>
              <a:t>21</a:t>
            </a:fld>
            <a:endParaRPr lang="es-ES"/>
          </a:p>
        </p:txBody>
      </p:sp>
      <p:sp>
        <p:nvSpPr>
          <p:cNvPr id="1085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94D3FD3-58D7-4974-B8F7-9C7F755BAB7A}" type="slidenum">
              <a:rPr lang="es-CO" sz="1200">
                <a:latin typeface="+mn-lt"/>
              </a:rPr>
              <a:pPr algn="r">
                <a:defRPr/>
              </a:pPr>
              <a:t>21</a:t>
            </a:fld>
            <a:endParaRPr lang="es-CO" sz="1200">
              <a:latin typeface="+mn-lt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448511-023F-4DFB-8808-91CD4DCBB303}" type="slidenum">
              <a:rPr lang="es-ES"/>
              <a:pPr/>
              <a:t>22</a:t>
            </a:fld>
            <a:endParaRPr lang="es-ES"/>
          </a:p>
        </p:txBody>
      </p:sp>
      <p:sp>
        <p:nvSpPr>
          <p:cNvPr id="8704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139B5D-FD96-49EA-9F48-29CDF5021A6F}" type="slidenum">
              <a:rPr lang="es-ES"/>
              <a:pPr/>
              <a:t>23</a:t>
            </a:fld>
            <a:endParaRPr lang="es-ES"/>
          </a:p>
        </p:txBody>
      </p:sp>
      <p:sp>
        <p:nvSpPr>
          <p:cNvPr id="880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B418E4-19BD-4596-A3B3-7D5BB84AEB13}" type="slidenum">
              <a:rPr lang="es-ES"/>
              <a:pPr/>
              <a:t>26</a:t>
            </a:fld>
            <a:endParaRPr lang="es-ES"/>
          </a:p>
        </p:txBody>
      </p:sp>
      <p:sp>
        <p:nvSpPr>
          <p:cNvPr id="1239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923EEE6-1227-4579-B3CC-CA85C37E0D0D}" type="slidenum">
              <a:rPr lang="es-CO" sz="1200">
                <a:latin typeface="+mn-lt"/>
              </a:rPr>
              <a:pPr algn="r">
                <a:defRPr/>
              </a:pPr>
              <a:t>26</a:t>
            </a:fld>
            <a:endParaRPr lang="es-CO" sz="1200">
              <a:latin typeface="+mn-lt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29B57E-9447-46CA-8F4D-21F9A599E851}" type="slidenum">
              <a:rPr lang="es-ES"/>
              <a:pPr/>
              <a:t>27</a:t>
            </a:fld>
            <a:endParaRPr lang="es-ES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4B68E1-2ED7-4BE5-8D57-CAD2E6665956}" type="slidenum">
              <a:rPr lang="es-ES"/>
              <a:pPr/>
              <a:t>28</a:t>
            </a:fld>
            <a:endParaRPr lang="es-ES"/>
          </a:p>
        </p:txBody>
      </p:sp>
      <p:sp>
        <p:nvSpPr>
          <p:cNvPr id="1259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05064B0-7A51-491B-80E7-54F0C73D986C}" type="slidenum">
              <a:rPr lang="es-CO" sz="1200">
                <a:latin typeface="+mn-lt"/>
              </a:rPr>
              <a:pPr algn="r">
                <a:defRPr/>
              </a:pPr>
              <a:t>28</a:t>
            </a:fld>
            <a:endParaRPr lang="es-CO" sz="1200">
              <a:latin typeface="+mn-lt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C74270-0397-440F-BD50-41359B4D61A6}" type="slidenum">
              <a:rPr lang="es-ES"/>
              <a:pPr/>
              <a:t>29</a:t>
            </a:fld>
            <a:endParaRPr lang="es-ES"/>
          </a:p>
        </p:txBody>
      </p:sp>
      <p:sp>
        <p:nvSpPr>
          <p:cNvPr id="1280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CAF2951-7DEA-4C91-BCA8-8B49DDFCB98E}" type="slidenum">
              <a:rPr lang="es-CO" sz="1200">
                <a:latin typeface="+mn-lt"/>
              </a:rPr>
              <a:pPr algn="r">
                <a:defRPr/>
              </a:pPr>
              <a:t>29</a:t>
            </a:fld>
            <a:endParaRPr lang="es-CO" sz="1200">
              <a:latin typeface="+mn-lt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1F414-3F69-438E-8CCF-8BDEA9E75AB0}" type="slidenum">
              <a:rPr lang="es-ES"/>
              <a:pPr/>
              <a:t>30</a:t>
            </a:fld>
            <a:endParaRPr lang="es-E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D5DB57-D862-451E-BACF-3A029ED6B20C}" type="slidenum">
              <a:rPr lang="es-ES"/>
              <a:pPr/>
              <a:t>31</a:t>
            </a:fld>
            <a:endParaRPr lang="es-E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6E3398-5814-49F5-A652-62456CD6C797}" type="slidenum">
              <a:rPr lang="es-ES"/>
              <a:pPr/>
              <a:t>32</a:t>
            </a:fld>
            <a:endParaRPr lang="es-E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2FE6CB-9AFE-4CDF-9C40-B93A36C3FBCD}" type="slidenum">
              <a:rPr lang="es-ES"/>
              <a:pPr/>
              <a:t>33</a:t>
            </a:fld>
            <a:endParaRPr lang="es-E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CA2FA4-459C-4B84-B959-B17B09B41511}" type="slidenum">
              <a:rPr lang="es-ES"/>
              <a:pPr/>
              <a:t>34</a:t>
            </a:fld>
            <a:endParaRPr lang="es-E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9E3116-45D5-434E-8856-44B9695FE2FD}" type="slidenum">
              <a:rPr lang="es-ES"/>
              <a:pPr/>
              <a:t>35</a:t>
            </a:fld>
            <a:endParaRPr lang="es-ES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42861D-E87C-451C-9EA9-E38F09F12455}" type="slidenum">
              <a:rPr lang="es-ES"/>
              <a:pPr/>
              <a:t>36</a:t>
            </a:fld>
            <a:endParaRPr lang="es-ES"/>
          </a:p>
        </p:txBody>
      </p:sp>
      <p:sp>
        <p:nvSpPr>
          <p:cNvPr id="1054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118749-21E7-438F-B636-5CBB3F9B9259}" type="slidenum">
              <a:rPr lang="es-ES"/>
              <a:pPr/>
              <a:t>37</a:t>
            </a:fld>
            <a:endParaRPr lang="es-ES"/>
          </a:p>
        </p:txBody>
      </p:sp>
      <p:sp>
        <p:nvSpPr>
          <p:cNvPr id="1064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3A7A9E-FE9A-4EB9-81E4-26AA0D402CA6}" type="slidenum">
              <a:rPr lang="es-ES"/>
              <a:pPr/>
              <a:t>38</a:t>
            </a:fld>
            <a:endParaRPr lang="es-ES"/>
          </a:p>
        </p:txBody>
      </p:sp>
      <p:sp>
        <p:nvSpPr>
          <p:cNvPr id="1075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11BA39-BC2F-4EF9-ADF1-CFA644CC6374}" type="slidenum">
              <a:rPr lang="es-ES"/>
              <a:pPr/>
              <a:t>39</a:t>
            </a:fld>
            <a:endParaRPr lang="es-ES"/>
          </a:p>
        </p:txBody>
      </p:sp>
      <p:sp>
        <p:nvSpPr>
          <p:cNvPr id="1085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41D9F4-8A1B-4497-AE19-A8C7D37058F6}" type="slidenum">
              <a:rPr lang="es-ES"/>
              <a:pPr/>
              <a:t>40</a:t>
            </a:fld>
            <a:endParaRPr lang="es-ES"/>
          </a:p>
        </p:txBody>
      </p:sp>
      <p:sp>
        <p:nvSpPr>
          <p:cNvPr id="10957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C70CAD-181B-4FF4-9B54-DFA96383DE4C}" type="slidenum">
              <a:rPr lang="es-ES"/>
              <a:pPr/>
              <a:t>41</a:t>
            </a:fld>
            <a:endParaRPr lang="es-ES"/>
          </a:p>
        </p:txBody>
      </p:sp>
      <p:sp>
        <p:nvSpPr>
          <p:cNvPr id="1105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22F2EF-AEBB-4E09-A468-0DFB78E12965}" type="slidenum">
              <a:rPr lang="es-ES"/>
              <a:pPr/>
              <a:t>42</a:t>
            </a:fld>
            <a:endParaRPr lang="es-ES"/>
          </a:p>
        </p:txBody>
      </p:sp>
      <p:sp>
        <p:nvSpPr>
          <p:cNvPr id="1116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39B7A6-2456-487A-AD5C-8B56CFBFCE1D}" type="slidenum">
              <a:rPr lang="es-ES"/>
              <a:pPr/>
              <a:t>43</a:t>
            </a:fld>
            <a:endParaRPr lang="es-ES"/>
          </a:p>
        </p:txBody>
      </p:sp>
      <p:sp>
        <p:nvSpPr>
          <p:cNvPr id="11264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F6CA3D-34F6-4D2E-BFC8-1A2504A62AF6}" type="slidenum">
              <a:rPr lang="es-ES"/>
              <a:pPr/>
              <a:t>44</a:t>
            </a:fld>
            <a:endParaRPr lang="es-ES"/>
          </a:p>
        </p:txBody>
      </p:sp>
      <p:sp>
        <p:nvSpPr>
          <p:cNvPr id="1136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21544C-6057-4AB4-B51B-0CACB1690688}" type="slidenum">
              <a:rPr lang="es-ES"/>
              <a:pPr/>
              <a:t>45</a:t>
            </a:fld>
            <a:endParaRPr lang="es-E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D1C038-BC54-43B9-AC51-A2958ADC7B23}" type="slidenum">
              <a:rPr lang="es-ES"/>
              <a:pPr/>
              <a:t>46</a:t>
            </a:fld>
            <a:endParaRPr lang="es-E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5AB780-418B-4030-9AF2-C1382A6687F2}" type="slidenum">
              <a:rPr lang="es-ES"/>
              <a:pPr/>
              <a:t>7</a:t>
            </a:fld>
            <a:endParaRPr lang="es-E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6A6B08-3D02-4ED4-9F60-C29F1C0B924E}" type="slidenum">
              <a:rPr lang="es-ES"/>
              <a:pPr/>
              <a:t>8</a:t>
            </a:fld>
            <a:endParaRPr lang="es-ES"/>
          </a:p>
        </p:txBody>
      </p:sp>
      <p:sp>
        <p:nvSpPr>
          <p:cNvPr id="696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C4FF12-9548-4953-ADB6-AB7152CBD58E}" type="slidenum">
              <a:rPr lang="es-ES"/>
              <a:pPr/>
              <a:t>10</a:t>
            </a:fld>
            <a:endParaRPr lang="es-ES"/>
          </a:p>
        </p:txBody>
      </p:sp>
      <p:sp>
        <p:nvSpPr>
          <p:cNvPr id="706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676F-2F0D-4052-B2AD-EF0F01076F0C}" type="datetimeFigureOut">
              <a:rPr lang="es-CO" smtClean="0"/>
              <a:t>25/08/2012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4237-7F69-403A-9D5D-BE499C9AF6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676F-2F0D-4052-B2AD-EF0F01076F0C}" type="datetimeFigureOut">
              <a:rPr lang="es-CO" smtClean="0"/>
              <a:t>25/08/2012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4237-7F69-403A-9D5D-BE499C9AF6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676F-2F0D-4052-B2AD-EF0F01076F0C}" type="datetimeFigureOut">
              <a:rPr lang="es-CO" smtClean="0"/>
              <a:t>25/08/2012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4237-7F69-403A-9D5D-BE499C9AF6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CD80-C264-48B1-9CFE-F3333EC9BE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DADBC-2394-4FF8-BD3F-4156A30221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A91A1-E39C-403E-AF93-E9CAF9A262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08435-F75B-41DF-90EA-866A3CD0F2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19C41-A0DF-4C4A-8F5C-C9EFD5AC1D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59687-663D-4317-A85A-0F253C0FCB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A9C05-CCB6-460A-8A64-708F52709F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FD3C9-AF21-48E8-9E11-1884CA986A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676F-2F0D-4052-B2AD-EF0F01076F0C}" type="datetimeFigureOut">
              <a:rPr lang="es-CO" smtClean="0"/>
              <a:t>25/08/2012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4237-7F69-403A-9D5D-BE499C9AF6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410FC-22A9-4ABE-8018-2A29AE076A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C368C-3875-43D0-A503-69089F0170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C4D61-DF07-46B9-9D20-B67A6BCD01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13FEE-43D5-4B53-A3E8-ACBCD8C7A3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0A51-D7A5-425E-883C-E703C35E49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34A7-38DB-45D5-A768-1E733E9101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9578E-A965-46A7-80D1-9708092CA0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7F949-ED64-4C94-AAFC-DEC0B52C67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B7251-D37D-4536-9664-B5F2BE41FD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45B07-9A4B-4CC3-BF6E-5351228AF0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676F-2F0D-4052-B2AD-EF0F01076F0C}" type="datetimeFigureOut">
              <a:rPr lang="es-CO" smtClean="0"/>
              <a:t>25/08/2012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4237-7F69-403A-9D5D-BE499C9AF6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69921-817C-498E-A96C-2E7FCE5336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8C95B-387B-41B6-999C-59D33D6EF7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FC6ED-4D2F-4D57-86AF-57F3152084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024DD-C5EE-4B8A-A48D-571F6B1DEB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676F-2F0D-4052-B2AD-EF0F01076F0C}" type="datetimeFigureOut">
              <a:rPr lang="es-CO" smtClean="0"/>
              <a:t>25/08/2012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4237-7F69-403A-9D5D-BE499C9AF6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676F-2F0D-4052-B2AD-EF0F01076F0C}" type="datetimeFigureOut">
              <a:rPr lang="es-CO" smtClean="0"/>
              <a:t>25/08/2012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4237-7F69-403A-9D5D-BE499C9AF6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676F-2F0D-4052-B2AD-EF0F01076F0C}" type="datetimeFigureOut">
              <a:rPr lang="es-CO" smtClean="0"/>
              <a:t>25/08/2012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4237-7F69-403A-9D5D-BE499C9AF6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676F-2F0D-4052-B2AD-EF0F01076F0C}" type="datetimeFigureOut">
              <a:rPr lang="es-CO" smtClean="0"/>
              <a:t>25/08/2012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4237-7F69-403A-9D5D-BE499C9AF6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676F-2F0D-4052-B2AD-EF0F01076F0C}" type="datetimeFigureOut">
              <a:rPr lang="es-CO" smtClean="0"/>
              <a:t>25/08/2012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4237-7F69-403A-9D5D-BE499C9AF6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676F-2F0D-4052-B2AD-EF0F01076F0C}" type="datetimeFigureOut">
              <a:rPr lang="es-CO" smtClean="0"/>
              <a:t>25/08/2012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4237-7F69-403A-9D5D-BE499C9AF6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1676F-2F0D-4052-B2AD-EF0F01076F0C}" type="datetimeFigureOut">
              <a:rPr lang="es-CO" smtClean="0"/>
              <a:t>25/08/2012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4237-7F69-403A-9D5D-BE499C9AF66C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C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666699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666699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9999CC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666699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9999CC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9999CC"/>
                </a:solidFill>
              </a:endParaRPr>
            </a:p>
          </p:txBody>
        </p:sp>
      </p:grpSp>
      <p:sp>
        <p:nvSpPr>
          <p:cNvPr id="205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639E663E-83B1-4CE5-80BA-3E1545C54C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C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81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666699"/>
                </a:solidFill>
              </a:endParaRPr>
            </a:p>
          </p:txBody>
        </p:sp>
        <p:sp>
          <p:nvSpPr>
            <p:cNvPr id="3083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666699"/>
                </a:solidFill>
              </a:endParaRP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9999CC"/>
                </a:solidFill>
              </a:endParaRPr>
            </a:p>
          </p:txBody>
        </p:sp>
        <p:sp>
          <p:nvSpPr>
            <p:cNvPr id="3085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666699"/>
                </a:solidFill>
              </a:endParaRP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87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9999CC"/>
                </a:solidFill>
              </a:endParaRPr>
            </a:p>
          </p:txBody>
        </p:sp>
        <p:sp>
          <p:nvSpPr>
            <p:cNvPr id="3088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9999CC"/>
                </a:solidFill>
              </a:endParaRPr>
            </a:p>
          </p:txBody>
        </p:sp>
      </p:grpSp>
      <p:sp>
        <p:nvSpPr>
          <p:cNvPr id="307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6C1D6B2D-D8D1-4D01-AD88-EC98947657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1.wrs.yahoo.com/_ylt=A0WTf2p8MRJISCQA70YFEQx.;_ylu=X3oDMTBpdnJhMHUzBHBvcwMxBHNlYwNzcgR2dGlkAw--/SIG=1hphv7hbs/EXP=1209238268/**http:/espanol.images.search.yahoo.com/images/view?back=http://espanol.images.search.yahoo.com/search/images?p=KARL+MARX&amp;fr=sfp&amp;ei=utf-8&amp;js=1&amp;x=wrt&amp;w=203&amp;h=254&amp;imgurl=www.blogtecnisa.com.br/blog/wp-content/uploads/2007/01/karl%20Marx.jpg&amp;rurl=http://www.blogtecnisa.com.br/blog/index.php/2007-01-02/ok-marx-voce-venceu/163&amp;size=4.8kB&amp;name=karl%20Marx.jpg&amp;p=KARL%20MARX&amp;type=JPG&amp;oid=fa650223f9fb6d36&amp;no=1&amp;tt=60.74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7c7RBIpPUABmqJzbkF;_ylu=X3oDMTBxOGhsbDljBHBvcwMxBHNlYwNzcgR2dGlkA0kwODVfMTA3/SIG=1hgem0gr5/EXP=1209155420/**http:/images.search.yahoo.com/images/view?back=http://images.search.yahoo.com/search/images?p=GUERRA+MUNDIAL&amp;fr=sfp&amp;ei=utf-8&amp;js=1&amp;x=wrt&amp;w=438&amp;h=599&amp;imgurl=www.saberweb.com.br/historia/historia_geral/images/segunda_guerra_mundial.jpg&amp;rurl=http://www.saberweb.com.br/historia/historia_geral/segunda_guerra_mundial.htm&amp;size=45.4kB&amp;name=segunda_guerra_mundial.jpg&amp;p=GUERRA%20MUNDIAL&amp;type=JPG&amp;oid=bcc0c62929377588&amp;no=1&amp;tt=6319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27.gi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rds.yahoo.com/_ylt=A9G_bDvWvxBINlQB3IqJzbkF;_ylu=X3oDMTBxOWN0cHMyBHBvcwMyBHNlYwNzcgR2dGlkA0kwODVfMTA3/SIG=1dntigek9/EXP=1209143638/**http:/images.search.yahoo.com/images/view?back=http://images.search.yahoo.com/search/images?p=imf&amp;fr=&amp;ei=utf-8&amp;js=1&amp;x=wrt&amp;w=150&amp;h=180&amp;imgurl=www.taurai.co.zw/wwwimages/imf_logo.jpg&amp;rurl=http://www.taurai.co.zw/wwwimages?C=S;O=A&amp;size=10kB&amp;name=imf_logo.jpg&amp;p=imf&amp;type=JPG&amp;oid=c180f4fcdd6e6556&amp;no=2&amp;tt=103555" TargetMode="External"/><Relationship Id="rId7" Type="http://schemas.openxmlformats.org/officeDocument/2006/relationships/hyperlink" Target="http://rds.yahoo.com/_ylt=A9G_bDtnwBBIiFYBH6GJzbkF;_ylu=X3oDMTBycmFkbGtoBHBvcwMxMARzZWMDc3IEdnRpZANJMDg1XzEwNw--/SIG=1iktu93u9/EXP=1209143783/**http:/images.search.yahoo.com/images/view?back=http://images.search.yahoo.com/search/images?p=organizacion+mundial+del+comercio&amp;fr=&amp;ei=utf-8&amp;js=1&amp;x=wrt&amp;w=203&amp;h=300&amp;imgurl=newsimg.bbc.co.uk/media/images/39616000/jpg/_39616869_1209wto2.jpg&amp;rurl=http://news.bbc.co.uk/hi/spanish/business/newsid_3305000/3305117.stm&amp;size=12.5kB&amp;name=_39616869_1209wto2.jpg&amp;p=organizacion%20mundial%20del%20comercio&amp;type=JPG&amp;oid=0cf29064603cd002&amp;no=10&amp;tt=35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eg"/><Relationship Id="rId5" Type="http://schemas.openxmlformats.org/officeDocument/2006/relationships/hyperlink" Target="http://rds.yahoo.com/_ylt=A9G_bI8NwBBI5kIAJcuJzbkF;_ylu=X3oDMTBxOGhsbDljBHBvcwMxBHNlYwNzcgR2dGlkA0kwODVfMTA3/SIG=1eig8h0u8/EXP=1209143693/**http:/images.search.yahoo.com/images/view?back=http://images.search.yahoo.com/search/images?p=banco+mundial&amp;fr=&amp;ei=utf-8&amp;js=1&amp;x=wrt&amp;w=2137&amp;h=2165&amp;imgurl=www.lemmings.galeon.com/img/BancoMundial.jpg&amp;rurl=http://www.lemmings.galeon.com/666/05.htm&amp;size=38.1kB&amp;name=BancoMundial.jpg&amp;p=banco%20mundial&amp;type=JPG&amp;oid=823ec3c62ed043f0&amp;no=1&amp;tt=14128" TargetMode="Externa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5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12" Type="http://schemas.openxmlformats.org/officeDocument/2006/relationships/hyperlink" Target="http://images.google.com.co/imgres?imgurl=http://www.integracionycomercio.com/blog/wp-content/uploads/2006/10/relacion_salvaguardia_gatt.jpg&amp;imgrefurl=http://www.integracionycomercio.com/2006/10/&amp;h=218&amp;w=216&amp;sz=11&amp;hl=es&amp;start=4&amp;tbnid=nPg6n6zRj8qEfM:&amp;tbnh=107&amp;tbnw=106&amp;prev=/images?q=%22gatt%22+&amp;gbv=2&amp;hl=e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18" Type="http://schemas.openxmlformats.org/officeDocument/2006/relationships/image" Target="../media/image7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openxmlformats.org/officeDocument/2006/relationships/image" Target="../media/image73.jpe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10" Type="http://schemas.openxmlformats.org/officeDocument/2006/relationships/image" Target="../media/image66.jpeg"/><Relationship Id="rId19" Type="http://schemas.openxmlformats.org/officeDocument/2006/relationships/image" Target="../media/image75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Resumen de las Exposiciones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CO" dirty="0" smtClean="0">
                <a:solidFill>
                  <a:schemeClr val="tx2"/>
                </a:solidFill>
              </a:rPr>
              <a:t>Geopolítica y Relaciones Internacionales</a:t>
            </a:r>
          </a:p>
          <a:p>
            <a:endParaRPr lang="es-CO" dirty="0">
              <a:solidFill>
                <a:schemeClr val="tx2"/>
              </a:solidFill>
            </a:endParaRPr>
          </a:p>
          <a:p>
            <a:r>
              <a:rPr lang="es-CO" dirty="0" smtClean="0">
                <a:solidFill>
                  <a:schemeClr val="tx2"/>
                </a:solidFill>
              </a:rPr>
              <a:t>Universidad Pontifica Bolivariana</a:t>
            </a:r>
            <a:endParaRPr lang="es-CO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4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CO" smtClean="0">
                <a:solidFill>
                  <a:schemeClr val="bg2"/>
                </a:solidFill>
              </a:rPr>
              <a:t>URSS</a:t>
            </a:r>
          </a:p>
        </p:txBody>
      </p:sp>
      <p:pic>
        <p:nvPicPr>
          <p:cNvPr id="8195" name="3 Marcador de contenido" descr="bandera urrs.bmp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428750"/>
            <a:ext cx="4143375" cy="5143500"/>
          </a:xfrm>
        </p:spPr>
      </p:pic>
      <p:pic>
        <p:nvPicPr>
          <p:cNvPr id="8196" name="6 Marcador de contenido" descr="lernin.bmp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643063"/>
            <a:ext cx="3714750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9219" name="3 Marcador de contenido" descr="0068_mapa_URSS_1.gi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CO" sz="4800" smtClean="0">
                <a:solidFill>
                  <a:schemeClr val="bg2"/>
                </a:solidFill>
              </a:rPr>
              <a:t>Teoría Marxista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8600" cy="3886200"/>
          </a:xfrm>
          <a:ln w="12700">
            <a:solidFill>
              <a:schemeClr val="tx1"/>
            </a:solidFill>
          </a:ln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s-ES" sz="2400" smtClean="0"/>
              <a:t>Critica al capitalismo.</a:t>
            </a:r>
          </a:p>
          <a:p>
            <a:pPr algn="ctr" eaLnBrk="1" hangingPunct="1">
              <a:buFont typeface="Wingdings" pitchFamily="2" charset="2"/>
              <a:buNone/>
            </a:pPr>
            <a:endParaRPr lang="es-ES" sz="2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ES" sz="2400" smtClean="0"/>
              <a:t> </a:t>
            </a:r>
            <a:r>
              <a:rPr lang="es-ES" sz="2400" smtClean="0">
                <a:solidFill>
                  <a:schemeClr val="bg2"/>
                </a:solidFill>
              </a:rPr>
              <a:t>Karl Marx, Federico Engels.</a:t>
            </a:r>
          </a:p>
          <a:p>
            <a:pPr algn="ctr" eaLnBrk="1" hangingPunct="1">
              <a:buFont typeface="Wingdings" pitchFamily="2" charset="2"/>
              <a:buNone/>
            </a:pPr>
            <a:endParaRPr lang="es-ES" sz="2400" smtClean="0">
              <a:solidFill>
                <a:schemeClr val="bg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s-ES" sz="2400" smtClean="0">
                <a:solidFill>
                  <a:schemeClr val="bg2"/>
                </a:solidFill>
              </a:rPr>
              <a:t>Materialismo histórico</a:t>
            </a:r>
            <a:r>
              <a:rPr lang="es-ES" sz="2400" smtClean="0">
                <a:solidFill>
                  <a:schemeClr val="tx2"/>
                </a:solidFill>
              </a:rPr>
              <a:t>:</a:t>
            </a:r>
            <a:r>
              <a:rPr lang="es-ES" sz="2400" smtClean="0"/>
              <a:t> *Modos de producción, *Medios de producción, *Relaciones desiguales</a:t>
            </a:r>
            <a:r>
              <a:rPr lang="es-ES" sz="2400" b="1" smtClean="0"/>
              <a:t>.</a:t>
            </a:r>
          </a:p>
          <a:p>
            <a:pPr algn="ctr" eaLnBrk="1" hangingPunct="1">
              <a:buFont typeface="Wingdings" pitchFamily="2" charset="2"/>
              <a:buNone/>
            </a:pPr>
            <a:endParaRPr lang="es-ES" sz="2400" b="1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" sz="280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eaLnBrk="1" hangingPunct="1"/>
            <a:endParaRPr lang="es-CO" sz="2800" smtClean="0"/>
          </a:p>
        </p:txBody>
      </p:sp>
      <p:pic>
        <p:nvPicPr>
          <p:cNvPr id="10245" name="Picture 5" descr="Ampliar image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060575"/>
            <a:ext cx="3887787" cy="37449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ES" smtClean="0">
                <a:solidFill>
                  <a:schemeClr val="bg2"/>
                </a:solidFill>
              </a:rPr>
              <a:t>1918-1939</a:t>
            </a:r>
            <a:endParaRPr lang="es-CO" smtClean="0">
              <a:solidFill>
                <a:schemeClr val="bg2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u="sng" smtClean="0">
                <a:solidFill>
                  <a:schemeClr val="bg2"/>
                </a:solidFill>
              </a:rPr>
              <a:t>Condiciones caóticas </a:t>
            </a:r>
            <a:r>
              <a:rPr lang="es-ES" sz="2400" smtClean="0"/>
              <a:t>para el comercio y las finanzas internacionales. </a:t>
            </a:r>
          </a:p>
          <a:p>
            <a:pPr eaLnBrk="1" hangingPunct="1">
              <a:lnSpc>
                <a:spcPct val="90000"/>
              </a:lnSpc>
            </a:pPr>
            <a:endParaRPr lang="es-ES" sz="2400" smtClean="0"/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El volumen del comercio mundial se </a:t>
            </a:r>
            <a:r>
              <a:rPr lang="es-ES" sz="2400" u="sng" smtClean="0">
                <a:solidFill>
                  <a:schemeClr val="bg2"/>
                </a:solidFill>
              </a:rPr>
              <a:t>redujo a la mitad</a:t>
            </a:r>
            <a:r>
              <a:rPr lang="es-ES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s-ES" sz="2400" smtClean="0"/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Surgimiento de nuevos centros internacionales. (Nueva York, Paris)</a:t>
            </a:r>
          </a:p>
          <a:p>
            <a:pPr eaLnBrk="1" hangingPunct="1">
              <a:lnSpc>
                <a:spcPct val="90000"/>
              </a:lnSpc>
            </a:pPr>
            <a:endParaRPr lang="es-ES" sz="2400" smtClean="0"/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Devaluaciones competitivas (políticas de empobrecimiento del vecino)</a:t>
            </a:r>
            <a:endParaRPr lang="es-CO" sz="2400" smtClean="0"/>
          </a:p>
        </p:txBody>
      </p:sp>
      <p:pic>
        <p:nvPicPr>
          <p:cNvPr id="11268" name="Picture 6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437063"/>
            <a:ext cx="262731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ES" smtClean="0">
                <a:solidFill>
                  <a:schemeClr val="bg2"/>
                </a:solidFill>
              </a:rPr>
              <a:t>Keynesianismo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8600" cy="38862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s-ES" sz="2800" b="1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s-ES" sz="2800" smtClean="0"/>
              <a:t>Surge en los años 30 en respuesta a la crisis financiera.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sz="2800" smtClean="0"/>
              <a:t> </a:t>
            </a:r>
            <a:r>
              <a:rPr lang="es-ES" sz="2800" i="1" smtClean="0">
                <a:solidFill>
                  <a:schemeClr val="bg2"/>
                </a:solidFill>
              </a:rPr>
              <a:t>Jhon Maynes Keynes.</a:t>
            </a:r>
          </a:p>
          <a:p>
            <a:pPr algn="ctr" eaLnBrk="1" hangingPunct="1">
              <a:buFont typeface="Wingdings" pitchFamily="2" charset="2"/>
              <a:buNone/>
            </a:pPr>
            <a:endParaRPr lang="es-ES" sz="2800" i="1" smtClean="0">
              <a:solidFill>
                <a:schemeClr val="bg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s-ES" sz="2800" smtClean="0"/>
              <a:t> </a:t>
            </a:r>
            <a:r>
              <a:rPr lang="es-ES" sz="2800" smtClean="0">
                <a:solidFill>
                  <a:schemeClr val="bg2"/>
                </a:solidFill>
              </a:rPr>
              <a:t>Intervencionismo</a:t>
            </a:r>
            <a:r>
              <a:rPr lang="es-ES" sz="2800" smtClean="0">
                <a:solidFill>
                  <a:schemeClr val="hlink"/>
                </a:solidFill>
              </a:rPr>
              <a:t> </a:t>
            </a:r>
            <a:r>
              <a:rPr lang="es-ES" sz="2800" smtClean="0"/>
              <a:t>del Estado.</a:t>
            </a:r>
          </a:p>
          <a:p>
            <a:pPr algn="ctr" eaLnBrk="1" hangingPunct="1">
              <a:buFont typeface="Wingdings" pitchFamily="2" charset="2"/>
              <a:buNone/>
            </a:pPr>
            <a:endParaRPr lang="es-ES" sz="2800" smtClean="0"/>
          </a:p>
          <a:p>
            <a:pPr eaLnBrk="1" hangingPunct="1"/>
            <a:endParaRPr lang="es-ES" sz="280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eaLnBrk="1" hangingPunct="1"/>
            <a:endParaRPr lang="es-CO" sz="2800" smtClean="0"/>
          </a:p>
        </p:txBody>
      </p:sp>
      <p:pic>
        <p:nvPicPr>
          <p:cNvPr id="12293" name="Picture 7" descr="ANd9GcQfXPzZHlBrOjrXK3JNE6bDBhAaV-lCv3quovzB9_7QY-e9_7B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133600"/>
            <a:ext cx="38877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CO" smtClean="0">
                <a:solidFill>
                  <a:schemeClr val="bg2"/>
                </a:solidFill>
              </a:rPr>
              <a:t>Segunda Guerra Mundial</a:t>
            </a:r>
          </a:p>
        </p:txBody>
      </p:sp>
      <p:pic>
        <p:nvPicPr>
          <p:cNvPr id="13315" name="3 Marcador de contenido" descr="segunda guuera mundia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981200"/>
            <a:ext cx="885825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chemeClr val="bg2"/>
                </a:solidFill>
              </a:rPr>
              <a:t>Retratos de la época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14340" name="Picture 5" descr="winston_church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1917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ANd9GcQqiQP2IBJwRh6Bo93s6XteVzo6-TZE9G5Mf8k_eMSsnvoCVX16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844675"/>
            <a:ext cx="15716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Charles_De_Gaul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1844675"/>
            <a:ext cx="15763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ANd9GcQllESXdAKCxgJtzw7DkxkHrVJYosl3OU56c8IPuEX-6wKQGqB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1844675"/>
            <a:ext cx="17049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3" descr="ANd9GcToTvhvAHo7Lo6-OgSHRxY9KFbhMu8IJ037-IwW9tXZOlOpD1Y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4797425"/>
            <a:ext cx="15509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5" descr="Mussolini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4663" y="4797425"/>
            <a:ext cx="22320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7" descr="ANd9GcS6Xko9yOOKBtqmZZ0atTKJe-gONOkUt57ObFR8WVzoDYPFjSR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025" y="1916113"/>
            <a:ext cx="20859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Line 18"/>
          <p:cNvSpPr>
            <a:spLocks noChangeShapeType="1"/>
          </p:cNvSpPr>
          <p:nvPr/>
        </p:nvSpPr>
        <p:spPr bwMode="auto">
          <a:xfrm>
            <a:off x="900113" y="4437063"/>
            <a:ext cx="6480175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15363" name="3 Marcador de contenido" descr="Muro_de_Berlin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00063"/>
            <a:ext cx="9144000" cy="6357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Título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92075"/>
          </a:xfrm>
        </p:spPr>
        <p:txBody>
          <a:bodyPr/>
          <a:lstStyle/>
          <a:p>
            <a:pPr algn="ctr" eaLnBrk="1" hangingPunct="1"/>
            <a:endParaRPr lang="es-CO" sz="4000" smtClean="0">
              <a:solidFill>
                <a:schemeClr val="bg2"/>
              </a:solidFill>
            </a:endParaRPr>
          </a:p>
        </p:txBody>
      </p:sp>
      <p:pic>
        <p:nvPicPr>
          <p:cNvPr id="16387" name="6 Marcador de contenido" descr="muro de berlin.bmp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33375"/>
            <a:ext cx="8786813" cy="626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743200" y="24622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O">
              <a:cs typeface="Arial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743200" y="24622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O">
              <a:cs typeface="Arial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743200" y="24622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O">
              <a:cs typeface="Arial" charset="0"/>
            </a:endParaRP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r:id="rId4" imgW="3657143" imgH="1933333" progId="PBrush">
              <p:embed/>
            </p:oleObj>
          </a:graphicData>
        </a:graphic>
      </p:graphicFrame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lum bright="50000" contrast="14000"/>
          </a:blip>
          <a:srcRect/>
          <a:stretch>
            <a:fillRect/>
          </a:stretch>
        </p:blipFill>
        <p:spPr bwMode="auto">
          <a:xfrm>
            <a:off x="685800" y="1409700"/>
            <a:ext cx="6858000" cy="468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81000" y="685800"/>
            <a:ext cx="8382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chemeClr val="bg2"/>
                </a:solidFill>
                <a:cs typeface="Lucida Sans Unicode" pitchFamily="34" charset="0"/>
              </a:rPr>
              <a:t>Guerra Fria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33400" y="2057400"/>
            <a:ext cx="7848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2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 </a:t>
            </a:r>
            <a:endParaRPr lang="en-GB" sz="3200" b="1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741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17418" name="Rectangle 1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b="1" smtClean="0">
                <a:solidFill>
                  <a:schemeClr val="bg2"/>
                </a:solidFill>
              </a:rPr>
              <a:t>Comunismo</a:t>
            </a:r>
          </a:p>
          <a:p>
            <a:endParaRPr lang="es-ES" smtClean="0">
              <a:solidFill>
                <a:schemeClr val="bg2"/>
              </a:solidFill>
            </a:endParaRPr>
          </a:p>
          <a:p>
            <a:pPr algn="ctr"/>
            <a:r>
              <a:rPr lang="es-ES" smtClean="0"/>
              <a:t>URSS</a:t>
            </a:r>
          </a:p>
          <a:p>
            <a:pPr algn="ctr"/>
            <a:r>
              <a:rPr lang="es-ES" smtClean="0"/>
              <a:t>Europa Oriental</a:t>
            </a:r>
          </a:p>
          <a:p>
            <a:pPr algn="ctr"/>
            <a:r>
              <a:rPr lang="es-ES" smtClean="0"/>
              <a:t>China</a:t>
            </a:r>
          </a:p>
          <a:p>
            <a:pPr algn="ctr"/>
            <a:r>
              <a:rPr lang="es-ES" smtClean="0"/>
              <a:t>Cuba</a:t>
            </a:r>
          </a:p>
          <a:p>
            <a:endParaRPr lang="es-ES" smtClean="0"/>
          </a:p>
        </p:txBody>
      </p:sp>
      <p:sp>
        <p:nvSpPr>
          <p:cNvPr id="17419" name="Rectangle 1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b="1" smtClean="0">
                <a:solidFill>
                  <a:schemeClr val="bg2"/>
                </a:solidFill>
              </a:rPr>
              <a:t>Capitalismo</a:t>
            </a:r>
          </a:p>
          <a:p>
            <a:pPr algn="ctr"/>
            <a:r>
              <a:rPr lang="es-ES" smtClean="0"/>
              <a:t>EE.UU.</a:t>
            </a:r>
          </a:p>
          <a:p>
            <a:pPr algn="ctr"/>
            <a:r>
              <a:rPr lang="es-ES" smtClean="0"/>
              <a:t>Europa Occidental</a:t>
            </a:r>
          </a:p>
          <a:p>
            <a:pPr algn="ctr"/>
            <a:r>
              <a:rPr lang="es-ES" smtClean="0"/>
              <a:t>Democracia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635375" y="4508500"/>
            <a:ext cx="2252663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2"/>
                </a:solidFill>
                <a:cs typeface="Arial" charset="0"/>
              </a:rPr>
              <a:t>MURO DE BERLIN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4335463" y="2008188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cs typeface="Arial" charset="0"/>
              </a:rPr>
              <a:t>VS</a:t>
            </a:r>
          </a:p>
        </p:txBody>
      </p:sp>
      <p:pic>
        <p:nvPicPr>
          <p:cNvPr id="17422" name="Picture 14" descr="ANd9GcT-DhEPPgzzOM_nfCcph0CLOzOKXcLCJbesN1biUvLcsKRTiyGWR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5084763"/>
            <a:ext cx="244792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Rectangle 10"/>
          <p:cNvSpPr>
            <a:spLocks noChangeArrowheads="1"/>
          </p:cNvSpPr>
          <p:nvPr/>
        </p:nvSpPr>
        <p:spPr bwMode="auto">
          <a:xfrm>
            <a:off x="457200" y="19812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s-CO" sz="280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title"/>
          </p:nvPr>
        </p:nvSpPr>
        <p:spPr>
          <a:xfrm>
            <a:off x="-1000164" y="428604"/>
            <a:ext cx="8229600" cy="1143000"/>
          </a:xfrm>
        </p:spPr>
        <p:txBody>
          <a:bodyPr/>
          <a:lstStyle/>
          <a:p>
            <a:pPr eaLnBrk="1" hangingPunct="1"/>
            <a:endParaRPr lang="es-CO" dirty="0" smtClean="0"/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79388" y="476250"/>
            <a:ext cx="8851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CO" sz="2800" dirty="0" smtClean="0">
                <a:solidFill>
                  <a:schemeClr val="tx2"/>
                </a:solidFill>
                <a:latin typeface="Gungsuh"/>
              </a:rPr>
              <a:t>Geopolítica de Estados Unidos</a:t>
            </a:r>
          </a:p>
          <a:p>
            <a:pPr marL="514350" indent="-514350">
              <a:buAutoNum type="arabicPeriod"/>
            </a:pPr>
            <a:endParaRPr lang="es-CO" sz="2800" dirty="0">
              <a:solidFill>
                <a:schemeClr val="tx2"/>
              </a:solidFill>
              <a:latin typeface="Gungsuh"/>
            </a:endParaRPr>
          </a:p>
          <a:p>
            <a:pPr algn="ctr"/>
            <a:endParaRPr lang="es-CO" sz="2800" dirty="0">
              <a:solidFill>
                <a:schemeClr val="tx2"/>
              </a:solidFill>
              <a:latin typeface="Gungsuh"/>
            </a:endParaRPr>
          </a:p>
          <a:p>
            <a:endParaRPr lang="es-ES" sz="4400" dirty="0">
              <a:solidFill>
                <a:schemeClr val="tx2"/>
              </a:solidFill>
              <a:latin typeface="Gungsuh"/>
            </a:endParaRPr>
          </a:p>
        </p:txBody>
      </p:sp>
      <p:pic>
        <p:nvPicPr>
          <p:cNvPr id="17412" name="Picture 9" descr="trece colonias inglesas amer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8248678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-357222" y="1500174"/>
            <a:ext cx="9501222" cy="4625989"/>
          </a:xfrm>
        </p:spPr>
        <p:txBody>
          <a:bodyPr/>
          <a:lstStyle/>
          <a:p>
            <a:pPr>
              <a:buNone/>
            </a:pP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3500430" y="628652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tx2"/>
                </a:solidFill>
              </a:rPr>
              <a:t>Las Trece Colonias</a:t>
            </a:r>
            <a:endParaRPr lang="es-CO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ES" sz="4000" smtClean="0">
                <a:solidFill>
                  <a:schemeClr val="bg2"/>
                </a:solidFill>
              </a:rPr>
              <a:t>Sistema de Bretton Woods </a:t>
            </a:r>
            <a:br>
              <a:rPr lang="es-ES" sz="4000" smtClean="0">
                <a:solidFill>
                  <a:schemeClr val="bg2"/>
                </a:solidFill>
              </a:rPr>
            </a:br>
            <a:r>
              <a:rPr lang="es-ES" sz="4000" smtClean="0">
                <a:solidFill>
                  <a:schemeClr val="bg2"/>
                </a:solidFill>
              </a:rPr>
              <a:t>(1944-1971)</a:t>
            </a:r>
            <a:endParaRPr lang="es-CO" sz="4000" smtClean="0">
              <a:solidFill>
                <a:schemeClr val="bg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981200"/>
            <a:ext cx="8291512" cy="4327525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smtClean="0"/>
              <a:t>Las potencias ganadoras buscan establecer un N.O.E.I. bajo los siguientes requerimientos.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800" smtClean="0"/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800" smtClean="0"/>
              <a:t>Promover la </a:t>
            </a:r>
            <a:r>
              <a:rPr lang="es-ES" sz="2800" u="sng" smtClean="0">
                <a:solidFill>
                  <a:schemeClr val="bg2"/>
                </a:solidFill>
              </a:rPr>
              <a:t>Cooperación</a:t>
            </a:r>
            <a:r>
              <a:rPr lang="es-ES" sz="2800" smtClean="0"/>
              <a:t> monetaria internacional.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800" smtClean="0"/>
              <a:t>Facilitar el crecimiento del </a:t>
            </a:r>
            <a:r>
              <a:rPr lang="es-ES" sz="2800" u="sng" smtClean="0">
                <a:solidFill>
                  <a:schemeClr val="bg2"/>
                </a:solidFill>
              </a:rPr>
              <a:t>comercio</a:t>
            </a:r>
            <a:r>
              <a:rPr lang="es-ES" sz="2800" smtClean="0"/>
              <a:t>.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800" smtClean="0"/>
              <a:t>Promover la </a:t>
            </a:r>
            <a:r>
              <a:rPr lang="es-ES" sz="2800" u="sng" smtClean="0">
                <a:solidFill>
                  <a:schemeClr val="bg2"/>
                </a:solidFill>
              </a:rPr>
              <a:t>Estabilidad de Tipos de cambio</a:t>
            </a:r>
            <a:r>
              <a:rPr lang="es-ES" sz="2800" smtClean="0"/>
              <a:t>.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800" smtClean="0"/>
              <a:t>Sistema Multilateral de Pagos.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800" smtClean="0"/>
              <a:t>Crear una </a:t>
            </a:r>
            <a:r>
              <a:rPr lang="es-ES" sz="2800" u="sng" smtClean="0">
                <a:solidFill>
                  <a:schemeClr val="bg2"/>
                </a:solidFill>
              </a:rPr>
              <a:t>base de reserva</a:t>
            </a:r>
            <a:r>
              <a:rPr lang="es-ES" sz="2800" smtClean="0"/>
              <a:t>.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s-CO" sz="2800" smtClean="0"/>
          </a:p>
        </p:txBody>
      </p:sp>
      <p:pic>
        <p:nvPicPr>
          <p:cNvPr id="18436" name="Picture 6" descr="ANd9GcSxXhIZyJ0dNvoKQWZfuaiILlXPcJuxfcC82zyPys36BdYrBcPl7uRj3_to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2850" y="5157788"/>
            <a:ext cx="15811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ES" sz="4000" smtClean="0">
                <a:solidFill>
                  <a:schemeClr val="bg2"/>
                </a:solidFill>
              </a:rPr>
              <a:t>El S.B.W. se basó en 3 instituciones</a:t>
            </a:r>
            <a:endParaRPr lang="es-CO" sz="4000" smtClean="0">
              <a:solidFill>
                <a:schemeClr val="bg2"/>
              </a:solidFill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981200"/>
            <a:ext cx="4038600" cy="38862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2800" b="1" smtClean="0">
                <a:solidFill>
                  <a:schemeClr val="bg2"/>
                </a:solidFill>
              </a:rPr>
              <a:t>F.M.I.</a:t>
            </a:r>
          </a:p>
          <a:p>
            <a:pPr algn="ctr"/>
            <a:r>
              <a:rPr lang="es-ES" sz="2800" smtClean="0"/>
              <a:t> Mantener el orden del S.M.I.</a:t>
            </a:r>
          </a:p>
          <a:p>
            <a:pPr algn="ctr">
              <a:buFont typeface="Wingdings" pitchFamily="2" charset="2"/>
              <a:buNone/>
            </a:pPr>
            <a:endParaRPr lang="es-ES" sz="2800" smtClean="0"/>
          </a:p>
          <a:p>
            <a:pPr algn="ctr"/>
            <a:r>
              <a:rPr lang="es-ES" sz="2800" smtClean="0"/>
              <a:t>Facilidades de crédito a países con dificultades en la balanza de pagos</a:t>
            </a:r>
          </a:p>
          <a:p>
            <a:pPr algn="ctr"/>
            <a:endParaRPr lang="es-CO" sz="2800" smtClean="0"/>
          </a:p>
        </p:txBody>
      </p:sp>
      <p:sp>
        <p:nvSpPr>
          <p:cNvPr id="19460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981200"/>
            <a:ext cx="4038600" cy="38862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2800" b="1" smtClean="0">
                <a:solidFill>
                  <a:schemeClr val="bg2"/>
                </a:solidFill>
              </a:rPr>
              <a:t>B.M.</a:t>
            </a:r>
          </a:p>
          <a:p>
            <a:pPr algn="ctr">
              <a:buFont typeface="Wingdings" pitchFamily="2" charset="2"/>
              <a:buNone/>
            </a:pPr>
            <a:r>
              <a:rPr lang="es-ES" sz="2800" smtClean="0"/>
              <a:t>Promover el desarrollo económico.</a:t>
            </a:r>
          </a:p>
          <a:p>
            <a:pPr algn="ctr">
              <a:buFont typeface="Wingdings" pitchFamily="2" charset="2"/>
              <a:buNone/>
            </a:pPr>
            <a:endParaRPr lang="es-ES" sz="2800" smtClean="0"/>
          </a:p>
          <a:p>
            <a:pPr algn="ctr">
              <a:buFont typeface="Wingdings" pitchFamily="2" charset="2"/>
              <a:buNone/>
            </a:pPr>
            <a:r>
              <a:rPr lang="es-ES" sz="2800" b="1" smtClean="0">
                <a:solidFill>
                  <a:schemeClr val="bg2"/>
                </a:solidFill>
              </a:rPr>
              <a:t>GATT</a:t>
            </a:r>
          </a:p>
          <a:p>
            <a:pPr algn="ctr">
              <a:buFont typeface="Wingdings" pitchFamily="2" charset="2"/>
              <a:buNone/>
            </a:pPr>
            <a:r>
              <a:rPr lang="es-ES" sz="2800" smtClean="0"/>
              <a:t>Liberalización del comercio mundial.</a:t>
            </a:r>
            <a:endParaRPr lang="es-CO" sz="2800" smtClean="0"/>
          </a:p>
        </p:txBody>
      </p:sp>
      <p:pic>
        <p:nvPicPr>
          <p:cNvPr id="19461" name="Picture 7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5876925"/>
            <a:ext cx="990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5949950"/>
            <a:ext cx="13684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 descr="Go to full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5876925"/>
            <a:ext cx="10080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CO" smtClean="0">
                <a:solidFill>
                  <a:schemeClr val="bg2"/>
                </a:solidFill>
              </a:rPr>
              <a:t>Caída muro de Berlín</a:t>
            </a:r>
          </a:p>
        </p:txBody>
      </p:sp>
      <p:pic>
        <p:nvPicPr>
          <p:cNvPr id="24579" name="3 Marcador de contenido" descr="caida muro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500188"/>
            <a:ext cx="8858250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25603" name="3 Marcador de contenido" descr="ExUrssGF.gi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bg2"/>
                </a:solidFill>
              </a:rPr>
              <a:t>Historia de Rusia</a:t>
            </a:r>
            <a:endParaRPr lang="es-CO" dirty="0">
              <a:solidFill>
                <a:schemeClr val="bg2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http://t3.gstatic.com/images?q=tbn:ANd9GcRhIkaYRKUgTw5iLRj2ovcvLmFObDxkGS3masn5iboEaFlLPj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9" y="4936348"/>
            <a:ext cx="2000264" cy="1921652"/>
          </a:xfrm>
          <a:prstGeom prst="rect">
            <a:avLst/>
          </a:prstGeom>
          <a:noFill/>
        </p:spPr>
      </p:pic>
      <p:pic>
        <p:nvPicPr>
          <p:cNvPr id="3078" name="Picture 6" descr="http://t2.gstatic.com/images?q=tbn:ANd9GcQYClRJG5U_4kgvvDNfWf8DwmY2P_y3hSTlPmQMOb-ZNSv0uLt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5286388"/>
            <a:ext cx="1905000" cy="1143001"/>
          </a:xfrm>
          <a:prstGeom prst="rect">
            <a:avLst/>
          </a:prstGeom>
          <a:noFill/>
        </p:spPr>
      </p:pic>
      <p:pic>
        <p:nvPicPr>
          <p:cNvPr id="3080" name="Picture 8" descr="http://mw2.google.com/mw-panoramio/photos/small/10145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5000636"/>
            <a:ext cx="2286000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bg2"/>
                </a:solidFill>
              </a:rPr>
              <a:t>Presidentes de la URSS y Federación Rusa</a:t>
            </a:r>
            <a:endParaRPr lang="es-CO" dirty="0">
              <a:solidFill>
                <a:schemeClr val="bg2"/>
              </a:solidFill>
            </a:endParaRPr>
          </a:p>
        </p:txBody>
      </p:sp>
      <p:pic>
        <p:nvPicPr>
          <p:cNvPr id="4" name="3 Marcador de contenido" descr="209352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8715436" cy="492919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mtClean="0">
                <a:solidFill>
                  <a:schemeClr val="bg2"/>
                </a:solidFill>
              </a:rPr>
              <a:t>Cambios en el Orden Mundial</a:t>
            </a:r>
            <a:endParaRPr lang="es-CO" smtClean="0">
              <a:solidFill>
                <a:schemeClr val="bg2"/>
              </a:solidFill>
            </a:endParaRPr>
          </a:p>
        </p:txBody>
      </p:sp>
      <p:pic>
        <p:nvPicPr>
          <p:cNvPr id="7" name="3 Marcador de contenido" descr="caida muro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57364"/>
            <a:ext cx="4038600" cy="414340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62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981200"/>
            <a:ext cx="4038600" cy="4111625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ES" sz="2800" smtClean="0"/>
              <a:t>1989-1991</a:t>
            </a:r>
          </a:p>
          <a:p>
            <a:pPr algn="ctr"/>
            <a:r>
              <a:rPr lang="es-ES" sz="2800" smtClean="0"/>
              <a:t>Europa Oriental.</a:t>
            </a:r>
          </a:p>
          <a:p>
            <a:pPr algn="ctr"/>
            <a:r>
              <a:rPr lang="es-ES" sz="2800" smtClean="0"/>
              <a:t>URSS</a:t>
            </a:r>
          </a:p>
          <a:p>
            <a:pPr algn="ctr"/>
            <a:r>
              <a:rPr lang="es-ES" sz="2800" smtClean="0"/>
              <a:t>Políticas democráticas.</a:t>
            </a:r>
          </a:p>
          <a:p>
            <a:pPr algn="ctr"/>
            <a:r>
              <a:rPr lang="es-ES" sz="2800" smtClean="0"/>
              <a:t>Libre Mercado.</a:t>
            </a:r>
            <a:endParaRPr lang="es-CO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chemeClr val="bg2"/>
                </a:solidFill>
              </a:rPr>
              <a:t>Retratos de la época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27652" name="Picture 5" descr="ANd9GcRKpEs55GP2mo5twNAVGO4uDQJeEs-SjJMcfNqu5R4z0Ls6zgkX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23907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ANd9GcT1sceJE8ezQjaEFZ9G1CsZ8Q4e8ViGtpUl_1IkYxELzRppYv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4221163"/>
            <a:ext cx="24479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ANd9GcRaQ-eGZcjctAYiNWqkIz4Kln52oEOnl59cmfwTSri4iU7i0ge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989138"/>
            <a:ext cx="24479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1" descr="ANd9GcQfQ-ck0ZIFYFjmffMmfm8paizG8e5--bkWpfBGoayjtIqP3g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4437063"/>
            <a:ext cx="259238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3" descr="ANd9GcS_wwSP5SING6DL9utx1TocEJWoL4qAjPi9CLDK9ANtrrxo7ZXCo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1916113"/>
            <a:ext cx="2160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CO" smtClean="0">
                <a:solidFill>
                  <a:schemeClr val="bg2"/>
                </a:solidFill>
              </a:rPr>
              <a:t>Globalización (NOEI)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981200"/>
            <a:ext cx="4038600" cy="38862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ES" sz="2400" smtClean="0"/>
              <a:t>Ascenso económico de los países del sudeste Asiático.</a:t>
            </a:r>
          </a:p>
          <a:p>
            <a:endParaRPr lang="es-ES" sz="2400" smtClean="0"/>
          </a:p>
          <a:p>
            <a:pPr algn="ctr"/>
            <a:r>
              <a:rPr lang="es-ES" sz="2400" smtClean="0"/>
              <a:t>Enormes déficit comerciales de EE.UU.</a:t>
            </a:r>
          </a:p>
          <a:p>
            <a:pPr algn="ctr"/>
            <a:endParaRPr lang="es-ES" sz="2400" smtClean="0"/>
          </a:p>
          <a:p>
            <a:pPr algn="ctr"/>
            <a:r>
              <a:rPr lang="es-ES" sz="2400" smtClean="0"/>
              <a:t>Multipolarismo</a:t>
            </a:r>
            <a:endParaRPr lang="es-CO" sz="2400" smtClean="0"/>
          </a:p>
        </p:txBody>
      </p:sp>
      <p:sp>
        <p:nvSpPr>
          <p:cNvPr id="28676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981200"/>
            <a:ext cx="4038600" cy="38862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ES" sz="2400" smtClean="0"/>
              <a:t>Creación de bloques económicos regionales.</a:t>
            </a:r>
          </a:p>
          <a:p>
            <a:pPr algn="ctr"/>
            <a:endParaRPr lang="es-ES" sz="2400" smtClean="0"/>
          </a:p>
          <a:p>
            <a:pPr algn="ctr"/>
            <a:r>
              <a:rPr lang="es-ES" sz="2400" smtClean="0"/>
              <a:t>Consenso de Washintong.</a:t>
            </a:r>
          </a:p>
          <a:p>
            <a:pPr algn="ctr"/>
            <a:endParaRPr lang="es-ES" sz="2400" smtClean="0"/>
          </a:p>
          <a:p>
            <a:pPr algn="ctr"/>
            <a:r>
              <a:rPr lang="es-ES" sz="2400" smtClean="0"/>
              <a:t>Neoliberalismo.</a:t>
            </a:r>
            <a:endParaRPr lang="es-CO" sz="2400" smtClean="0"/>
          </a:p>
        </p:txBody>
      </p:sp>
      <p:pic>
        <p:nvPicPr>
          <p:cNvPr id="28677" name="Picture 7" descr="ANd9GcTrYzbjr4oc5f7eLFeNPhxCTmZbRyNPpRC5kNbe4yYNT5jiOUv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CO" sz="3200" smtClean="0">
                <a:solidFill>
                  <a:schemeClr val="bg2"/>
                </a:solidFill>
              </a:rPr>
              <a:t>El Consenso de Washintong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981200"/>
            <a:ext cx="4038600" cy="38862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endParaRPr lang="es-CO" sz="1600" smtClean="0">
              <a:solidFill>
                <a:schemeClr val="bg2"/>
              </a:solidFill>
            </a:endParaRP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es-CO" sz="1800" b="1" smtClean="0"/>
              <a:t>1. Disciplina fiscal.</a:t>
            </a: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endParaRPr lang="es-CO" sz="1800" b="1" smtClean="0"/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s-CO" sz="1800" b="1" smtClean="0">
                <a:solidFill>
                  <a:schemeClr val="tx2"/>
                </a:solidFill>
              </a:rPr>
              <a:t>2. Reorderdenamiento de las prioridades del gasto público.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s-CO" sz="1800" b="1" smtClean="0">
                <a:solidFill>
                  <a:schemeClr val="tx2"/>
                </a:solidFill>
              </a:rPr>
              <a:t>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s-CO" sz="1800" b="1" smtClean="0">
                <a:solidFill>
                  <a:schemeClr val="tx2"/>
                </a:solidFill>
              </a:rPr>
              <a:t>3. Reforma </a:t>
            </a:r>
            <a:r>
              <a:rPr lang="es-CO" sz="1800" b="1" smtClean="0"/>
              <a:t>Impositiva.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s-CO" sz="1800" b="1" smtClean="0"/>
              <a:t>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s-CO" sz="1800" b="1" smtClean="0"/>
              <a:t>4. Liberalización de las tasas de interés.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es-CO" sz="1800" b="1" smtClean="0"/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s-CO" sz="1800" b="1" smtClean="0"/>
              <a:t>5. Una tasa de cambio competitiva 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981200"/>
            <a:ext cx="4038600" cy="38862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s-CO" sz="1600" b="1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CO" sz="1600" b="1" smtClean="0">
                <a:solidFill>
                  <a:schemeClr val="tx2"/>
                </a:solidFill>
              </a:rPr>
              <a:t>6. </a:t>
            </a:r>
            <a:r>
              <a:rPr lang="es-CO" sz="1800" b="1" smtClean="0">
                <a:solidFill>
                  <a:schemeClr val="tx2"/>
                </a:solidFill>
              </a:rPr>
              <a:t>Liberalización del comercio internacional.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CO" sz="1800" b="1" smtClean="0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CO" sz="1800" b="1" smtClean="0">
                <a:solidFill>
                  <a:schemeClr val="tx2"/>
                </a:solidFill>
              </a:rPr>
              <a:t>7. Liberalización de la entrada de inversiones extranjeras directas.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CO" sz="1800" b="1" smtClean="0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CO" sz="1800" b="1" smtClean="0">
                <a:solidFill>
                  <a:schemeClr val="tx2"/>
                </a:solidFill>
              </a:rPr>
              <a:t>8. Privatización.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CO" sz="1800" b="1" smtClean="0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CO" sz="1800" b="1" smtClean="0"/>
              <a:t>9. Desregulación.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CO" sz="1800" b="1" smtClean="0"/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CO" sz="1800" b="1" smtClean="0"/>
              <a:t>10. Derechos de propiedad</a:t>
            </a:r>
            <a:r>
              <a:rPr lang="es-CO" sz="1600" b="1" smtClean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s-CO" sz="1600" b="1" smtClean="0"/>
          </a:p>
          <a:p>
            <a:pPr>
              <a:lnSpc>
                <a:spcPct val="80000"/>
              </a:lnSpc>
            </a:pPr>
            <a:endParaRPr lang="es-CO" sz="1600" b="1" smtClean="0"/>
          </a:p>
        </p:txBody>
      </p:sp>
      <p:pic>
        <p:nvPicPr>
          <p:cNvPr id="29701" name="Picture 7" descr="ANd9GcT0D3ZbONBbXKmspXYnU3F28dqoeouNFn9keAg77U4hmdnYJYP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0" y="0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27650" name="Picture 4" descr="0003550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741863" cy="6858000"/>
          </a:xfrm>
        </p:spPr>
      </p:pic>
      <p:pic>
        <p:nvPicPr>
          <p:cNvPr id="27651" name="Picture 5" descr="independenci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0"/>
            <a:ext cx="471646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0" y="4346575"/>
            <a:ext cx="453707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curso de los acontecimientos, al reunirse un </a:t>
            </a:r>
            <a:r>
              <a:rPr lang="es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Tercer Congreso Continental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en Filadelfia, en 1776, el 4 de julio, las colonias </a:t>
            </a:r>
            <a:r>
              <a:rPr lang="es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firmaron un Acta de independencia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hermoso y brillante documento redactado por Thomas Jefferson, que no solo anuncia el nacimiento de una nación, sino que expone una filosofía de la libertad humana. Así se separaron de Inglaterra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/>
            <a:r>
              <a:rPr lang="es-MX" smtClean="0">
                <a:solidFill>
                  <a:schemeClr val="bg2"/>
                </a:solidFill>
              </a:rPr>
              <a:t>Naturaleza de la transformación económica</a:t>
            </a:r>
            <a:endParaRPr lang="es-ES" smtClean="0">
              <a:solidFill>
                <a:schemeClr val="bg2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981200"/>
            <a:ext cx="4038600" cy="38862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MX" sz="2400" b="1" smtClean="0">
                <a:solidFill>
                  <a:schemeClr val="bg2"/>
                </a:solidFill>
              </a:rPr>
              <a:t>Desregulación</a:t>
            </a:r>
          </a:p>
          <a:p>
            <a:pPr algn="ctr">
              <a:buFont typeface="Wingdings" pitchFamily="2" charset="2"/>
              <a:buNone/>
            </a:pPr>
            <a:endParaRPr lang="es-MX" sz="2400" b="1" smtClean="0">
              <a:solidFill>
                <a:schemeClr val="bg2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MX" sz="2400" u="sng" smtClean="0">
                <a:solidFill>
                  <a:schemeClr val="bg2"/>
                </a:solidFill>
              </a:rPr>
              <a:t>Eliminación de restricciones</a:t>
            </a:r>
            <a:r>
              <a:rPr lang="es-MX" sz="2400" smtClean="0"/>
              <a:t> legales para el establecimiento de empresas privadas y la manera en que operan</a:t>
            </a:r>
            <a:endParaRPr lang="es-ES" sz="2400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981200"/>
            <a:ext cx="4038600" cy="38862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MX" sz="2400" b="1" smtClean="0">
                <a:solidFill>
                  <a:schemeClr val="bg2"/>
                </a:solidFill>
              </a:rPr>
              <a:t>Privatización</a:t>
            </a:r>
          </a:p>
          <a:p>
            <a:pPr algn="ctr">
              <a:buFont typeface="Wingdings" pitchFamily="2" charset="2"/>
              <a:buNone/>
            </a:pPr>
            <a:endParaRPr lang="es-MX" sz="2400" b="1" u="sng" smtClean="0">
              <a:solidFill>
                <a:schemeClr val="bg2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MX" sz="2400" smtClean="0"/>
              <a:t>Consiste en </a:t>
            </a:r>
            <a:r>
              <a:rPr lang="es-MX" sz="2400" u="sng" smtClean="0">
                <a:solidFill>
                  <a:schemeClr val="bg2"/>
                </a:solidFill>
              </a:rPr>
              <a:t>trasferir la posesión de una propiedad publica a manos privadas,</a:t>
            </a:r>
            <a:r>
              <a:rPr lang="es-MX" sz="2400" smtClean="0"/>
              <a:t> frecuentemente mediante la venta de activos estatal que se subastan</a:t>
            </a:r>
          </a:p>
          <a:p>
            <a:pPr algn="ctr">
              <a:buFont typeface="Wingdings" pitchFamily="2" charset="2"/>
              <a:buNone/>
            </a:pPr>
            <a:endParaRPr lang="es-MX" sz="2400" u="sng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s-ES" sz="2800" u="sng" smtClean="0">
              <a:solidFill>
                <a:schemeClr val="tx2"/>
              </a:solidFill>
            </a:endParaRPr>
          </a:p>
        </p:txBody>
      </p:sp>
      <p:pic>
        <p:nvPicPr>
          <p:cNvPr id="30725" name="Picture 6" descr="ANd9GcRxxG0uswfwMKAJNC9OxUwAG842P7cZU1JfjvkE3JUOuM9AvO_c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5445125"/>
            <a:ext cx="1143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10anniv_160px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060575"/>
            <a:ext cx="1828800" cy="1096963"/>
          </a:xfrm>
        </p:spPr>
      </p:pic>
      <p:pic>
        <p:nvPicPr>
          <p:cNvPr id="48133" name="Picture 5" descr="asset_upload_file97_528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451725" y="3644900"/>
            <a:ext cx="1544638" cy="871538"/>
          </a:xfrm>
        </p:spPr>
      </p:pic>
      <p:pic>
        <p:nvPicPr>
          <p:cNvPr id="48134" name="Picture 6" descr="asset_upload_file486_52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844675"/>
            <a:ext cx="19446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asset_upload_file484_52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1628775"/>
            <a:ext cx="216058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 descr="unioneuropea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5229225"/>
            <a:ext cx="11176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 descr="Australia-China-FTA-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4221163"/>
            <a:ext cx="13366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1" descr="FTAA_0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6011863"/>
            <a:ext cx="20002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2" descr="asset_upload_file39_31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47813" y="1341438"/>
            <a:ext cx="18637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13" descr="caft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0425" y="4149725"/>
            <a:ext cx="10541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Line 16"/>
          <p:cNvSpPr>
            <a:spLocks noChangeShapeType="1"/>
          </p:cNvSpPr>
          <p:nvPr/>
        </p:nvSpPr>
        <p:spPr bwMode="auto">
          <a:xfrm flipH="1" flipV="1">
            <a:off x="1692275" y="3284538"/>
            <a:ext cx="1439863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31756" name="Line 17"/>
          <p:cNvSpPr>
            <a:spLocks noChangeShapeType="1"/>
          </p:cNvSpPr>
          <p:nvPr/>
        </p:nvSpPr>
        <p:spPr bwMode="auto">
          <a:xfrm flipH="1" flipV="1">
            <a:off x="1619250" y="4724400"/>
            <a:ext cx="15128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31757" name="Line 18"/>
          <p:cNvSpPr>
            <a:spLocks noChangeShapeType="1"/>
          </p:cNvSpPr>
          <p:nvPr/>
        </p:nvSpPr>
        <p:spPr bwMode="auto">
          <a:xfrm flipV="1">
            <a:off x="5219700" y="2924175"/>
            <a:ext cx="20161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31758" name="Line 19"/>
          <p:cNvSpPr>
            <a:spLocks noChangeShapeType="1"/>
          </p:cNvSpPr>
          <p:nvPr/>
        </p:nvSpPr>
        <p:spPr bwMode="auto">
          <a:xfrm>
            <a:off x="5219700" y="5229225"/>
            <a:ext cx="1800225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pic>
        <p:nvPicPr>
          <p:cNvPr id="31759" name="Picture 22" descr="relacion_salvaguardia_gatt">
            <a:hlinkClick r:id="rId12"/>
          </p:cNvPr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13"/>
          <a:srcRect/>
          <a:stretch>
            <a:fillRect/>
          </a:stretch>
        </p:blipFill>
        <p:spPr>
          <a:xfrm>
            <a:off x="3348038" y="3284538"/>
            <a:ext cx="1730375" cy="1882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/>
            <a:r>
              <a:rPr lang="es-ES" smtClean="0">
                <a:solidFill>
                  <a:schemeClr val="bg2"/>
                </a:solidFill>
              </a:rPr>
              <a:t>La Unión Europea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3838" cy="38862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MX" sz="2000" smtClean="0"/>
              <a:t>Benelux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MX" sz="2000" smtClean="0"/>
          </a:p>
          <a:p>
            <a:pPr algn="ctr">
              <a:lnSpc>
                <a:spcPct val="90000"/>
              </a:lnSpc>
            </a:pPr>
            <a:r>
              <a:rPr lang="es-MX" sz="2000" smtClean="0"/>
              <a:t>1980 Comunidad.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smtClean="0"/>
              <a:t> Europea</a:t>
            </a:r>
          </a:p>
          <a:p>
            <a:pPr algn="ctr">
              <a:lnSpc>
                <a:spcPct val="90000"/>
              </a:lnSpc>
            </a:pPr>
            <a:endParaRPr lang="es-MX" sz="2000" smtClean="0"/>
          </a:p>
          <a:p>
            <a:pPr algn="ctr">
              <a:lnSpc>
                <a:spcPct val="90000"/>
              </a:lnSpc>
            </a:pPr>
            <a:r>
              <a:rPr lang="es-MX" sz="2000" smtClean="0"/>
              <a:t>1993 Unión Europea</a:t>
            </a:r>
          </a:p>
          <a:p>
            <a:pPr algn="ctr">
              <a:lnSpc>
                <a:spcPct val="90000"/>
              </a:lnSpc>
            </a:pPr>
            <a:endParaRPr lang="es-MX" sz="2000" smtClean="0"/>
          </a:p>
          <a:p>
            <a:pPr algn="ctr">
              <a:lnSpc>
                <a:spcPct val="90000"/>
              </a:lnSpc>
            </a:pPr>
            <a:r>
              <a:rPr lang="es-MX" sz="2000" smtClean="0"/>
              <a:t>CEE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MX" sz="2000" smtClean="0"/>
              <a:t>Establecimiento de una política común de </a:t>
            </a:r>
            <a:r>
              <a:rPr lang="es-MX" sz="2000" smtClean="0">
                <a:solidFill>
                  <a:schemeClr val="tx2"/>
                </a:solidFill>
              </a:rPr>
              <a:t>transporte</a:t>
            </a:r>
            <a:endParaRPr lang="es-ES" sz="2000" smtClean="0">
              <a:solidFill>
                <a:schemeClr val="tx2"/>
              </a:solidFill>
            </a:endParaRP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2963" y="1981200"/>
            <a:ext cx="4033837" cy="38862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</a:pPr>
            <a:endParaRPr lang="es-MX" sz="2000" u="sng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MX" sz="2000" u="sng" smtClean="0">
                <a:solidFill>
                  <a:schemeClr val="tx2"/>
                </a:solidFill>
              </a:rPr>
              <a:t>Libre circulación de bienes</a:t>
            </a:r>
            <a:r>
              <a:rPr lang="es-MX" sz="2000" smtClean="0"/>
              <a:t> mediante la eliminación de barreras arancelarias.</a:t>
            </a:r>
          </a:p>
          <a:p>
            <a:pPr algn="ctr">
              <a:lnSpc>
                <a:spcPct val="90000"/>
              </a:lnSpc>
            </a:pPr>
            <a:endParaRPr lang="es-MX" sz="2000" smtClean="0"/>
          </a:p>
          <a:p>
            <a:pPr algn="ctr">
              <a:lnSpc>
                <a:spcPct val="90000"/>
              </a:lnSpc>
            </a:pPr>
            <a:r>
              <a:rPr lang="es-MX" sz="2000" smtClean="0"/>
              <a:t>Libre circulación de personas, servicios, capital.</a:t>
            </a:r>
          </a:p>
          <a:p>
            <a:pPr algn="ctr">
              <a:lnSpc>
                <a:spcPct val="90000"/>
              </a:lnSpc>
            </a:pPr>
            <a:endParaRPr lang="es-MX" sz="2000" smtClean="0"/>
          </a:p>
          <a:p>
            <a:pPr algn="ctr">
              <a:lnSpc>
                <a:spcPct val="90000"/>
              </a:lnSpc>
            </a:pPr>
            <a:r>
              <a:rPr lang="es-MX" sz="2000" smtClean="0"/>
              <a:t>27 Estados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MX" sz="2000" smtClean="0"/>
          </a:p>
          <a:p>
            <a:pPr algn="ctr">
              <a:lnSpc>
                <a:spcPct val="90000"/>
              </a:lnSpc>
            </a:pPr>
            <a:endParaRPr lang="es-MX" sz="2800" smtClean="0"/>
          </a:p>
          <a:p>
            <a:pPr algn="ctr">
              <a:lnSpc>
                <a:spcPct val="90000"/>
              </a:lnSpc>
            </a:pPr>
            <a:endParaRPr lang="es-ES" sz="2800" smtClean="0"/>
          </a:p>
        </p:txBody>
      </p:sp>
      <p:sp>
        <p:nvSpPr>
          <p:cNvPr id="32773" name="AutoShape 7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2774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2775" name="AutoShape 11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2776" name="AutoShape 13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2777" name="AutoShape 1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pic>
        <p:nvPicPr>
          <p:cNvPr id="32778" name="Picture 17" descr="ANd9GcS50vGDPXsjYw6-_Su4G-s1wLs4Rrd8pKkFQWuFtw_kfFf1U4Ub-lyERTF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/>
            <a:r>
              <a:rPr lang="es-MX" smtClean="0">
                <a:solidFill>
                  <a:schemeClr val="bg2"/>
                </a:solidFill>
              </a:rPr>
              <a:t>Tratado de Maastricht</a:t>
            </a:r>
            <a:endParaRPr lang="es-ES" smtClean="0">
              <a:solidFill>
                <a:schemeClr val="bg2"/>
              </a:solidFill>
            </a:endParaRP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9138"/>
            <a:ext cx="4427538" cy="41148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MX" sz="2400" smtClean="0"/>
              <a:t>Establecimiento de unión política , económica y monetaria de Europa.</a:t>
            </a:r>
          </a:p>
          <a:p>
            <a:pPr algn="ctr">
              <a:lnSpc>
                <a:spcPct val="90000"/>
              </a:lnSpc>
            </a:pPr>
            <a:endParaRPr lang="es-MX" sz="2400" smtClean="0"/>
          </a:p>
          <a:p>
            <a:pPr algn="ctr">
              <a:lnSpc>
                <a:spcPct val="90000"/>
              </a:lnSpc>
            </a:pPr>
            <a:r>
              <a:rPr lang="es-MX" sz="2400" smtClean="0"/>
              <a:t>Ciudadanía común europea.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MX" sz="2400" smtClean="0"/>
          </a:p>
          <a:p>
            <a:pPr algn="ctr">
              <a:lnSpc>
                <a:spcPct val="90000"/>
              </a:lnSpc>
            </a:pPr>
            <a:r>
              <a:rPr lang="es-MX" sz="2400" smtClean="0"/>
              <a:t>Política exterior, de defensa y de inmigración comunes</a:t>
            </a:r>
            <a:endParaRPr lang="es-ES" sz="2400" smtClean="0"/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989138"/>
            <a:ext cx="4033837" cy="4103687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MX" sz="2800" smtClean="0"/>
              <a:t>Armonización de políticas laborales</a:t>
            </a:r>
            <a:endParaRPr lang="es-ES" sz="2800" smtClean="0"/>
          </a:p>
        </p:txBody>
      </p:sp>
      <p:pic>
        <p:nvPicPr>
          <p:cNvPr id="33797" name="Picture 6" descr="ANd9GcRYiZOh3nXR3kA5PUTm2WNSrV0nPgzKvPyMLnzs-x3Z5Djv2L-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997200"/>
            <a:ext cx="1847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0" name="Picture 4" descr="MAP_08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chemeClr val="bg2"/>
                </a:solidFill>
              </a:rPr>
              <a:t>Retratos de la época</a:t>
            </a:r>
          </a:p>
        </p:txBody>
      </p:sp>
      <p:pic>
        <p:nvPicPr>
          <p:cNvPr id="41987" name="Picture 3" descr="ANd9GcQU_UGP00-pmICXo54u8KryBewUvMi-6N8hry1XToVAu-c-GC5nx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89138"/>
            <a:ext cx="129698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ANd9GcTUDgTbRDBYAyIRny6Vk8PFjzmRdstyOCaowCisIWSwsxz8naEVp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924175"/>
            <a:ext cx="12239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sarkozy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1989138"/>
            <a:ext cx="12969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AutoShape 6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41991" name="AutoShape 7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pic>
        <p:nvPicPr>
          <p:cNvPr id="41992" name="Picture 8" descr="ANd9GcQmZrp73SQkQSbjnT3fsGqyXIHBtpm8ZOF_uHdVs1zmRQ0mpxQATYEMa92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924175"/>
            <a:ext cx="1512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ANd9GcTXx6OxHeHImeEWCocmLr2dXgv5XeRMXAzXahOlbWcnFNPcGXE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933825"/>
            <a:ext cx="1511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 descr="ANd9GcRupk66IHYmj37y8A6v_tSWy6MYZa3BX_Keor_zydx8BkkKcgGfp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3860800"/>
            <a:ext cx="10795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AutoShape 11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pic>
        <p:nvPicPr>
          <p:cNvPr id="41996" name="Picture 12" descr="hugo-chavez-1-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8263" y="1628775"/>
            <a:ext cx="14398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 descr="ANd9GcR5SKxbTL7iYxlMcxbq5rzwrJNjHOpS7T5tgdezHKPUun_kZ1xOV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0288" y="404813"/>
            <a:ext cx="1539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4" descr="ANd9GcRJLucVuNYGxYVPdW9x-D9lWuQt3R5Vfi8u8RLkuFgx0cMb6dr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80288" y="5013325"/>
            <a:ext cx="15843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15" descr="ANd9GcS6t03fj0O0b4SBv7xxNl0jag6wSHmQX40fd9RaGSK4R_tSy_7OEw"/>
          <p:cNvPicPr>
            <a:picLocks noChangeAspect="1" noChangeArrowheads="1"/>
          </p:cNvPicPr>
          <p:nvPr>
            <p:ph type="body" idx="1"/>
          </p:nvPr>
        </p:nvPicPr>
        <p:blipFill>
          <a:blip r:embed="rId12"/>
          <a:srcRect/>
          <a:stretch>
            <a:fillRect/>
          </a:stretch>
        </p:blipFill>
        <p:spPr>
          <a:xfrm>
            <a:off x="395288" y="4941888"/>
            <a:ext cx="1296987" cy="1166812"/>
          </a:xfrm>
        </p:spPr>
      </p:pic>
      <p:pic>
        <p:nvPicPr>
          <p:cNvPr id="42000" name="Picture 16" descr="ANd9GcQpw8GEnCRl-UYyzwSHTcSRNe5OZZlTpMEXphURRGVvigzgUOH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19250" y="4941888"/>
            <a:ext cx="13684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Picture 18" descr="ANd9GcQpkiAdZ6-wpfqeIap0pUYhq3dQUNL8dCDIraT3iHfrfW38Xmz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51725" y="1773238"/>
            <a:ext cx="14414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20" descr="ANd9GcS2hdKTatZ9pbGhEzLCl55yGi8DlCD53DrbBPi0p4HA-p6htu9v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80288" y="2924175"/>
            <a:ext cx="15128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22" descr="ANd9GcSBMdX6QiaaP--mkJtRNroo4ckjo8cwYIwYkg6aStpxdoqyxIlwJQ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80288" y="4005263"/>
            <a:ext cx="15970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4" name="Line 23"/>
          <p:cNvSpPr>
            <a:spLocks noChangeShapeType="1"/>
          </p:cNvSpPr>
          <p:nvPr/>
        </p:nvSpPr>
        <p:spPr bwMode="auto">
          <a:xfrm>
            <a:off x="4643438" y="1916113"/>
            <a:ext cx="0" cy="3529012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pic>
        <p:nvPicPr>
          <p:cNvPr id="42005" name="Picture 25" descr="ANd9GcQmxedeVLR9zeGuPpqkGl5KjinijFmsZweAR0ePFFjTVAS8xob6dQ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292725" y="3933825"/>
            <a:ext cx="12969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27" descr="ANd9GcQkBw0S2bbicN_gsW_BPrsOvvsk9TPhIM2yLw05_WmOV33O0TVX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19700" y="2924175"/>
            <a:ext cx="12969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29" descr="ANd9GcQvouahAwcV3LtKW7vrWNg6C9BhejnpAx41sqB_vAvrzkt8yKjq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364163" y="5013325"/>
            <a:ext cx="122396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>
                <a:solidFill>
                  <a:schemeClr val="bg2"/>
                </a:solidFill>
              </a:rPr>
              <a:t>Países Emergentes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s-ES" smtClean="0"/>
              <a:t>BRICS</a:t>
            </a:r>
          </a:p>
          <a:p>
            <a:pPr marL="0" indent="0" algn="ctr">
              <a:buFont typeface="Wingdings" pitchFamily="2" charset="2"/>
              <a:buNone/>
            </a:pPr>
            <a:r>
              <a:rPr lang="es-ES" smtClean="0"/>
              <a:t>CIVETS</a:t>
            </a:r>
          </a:p>
        </p:txBody>
      </p:sp>
      <p:pic>
        <p:nvPicPr>
          <p:cNvPr id="43012" name="Picture 5" descr="BR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275"/>
            <a:ext cx="24812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 descr="CIVE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797425"/>
            <a:ext cx="24479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ES" smtClean="0">
                <a:solidFill>
                  <a:schemeClr val="bg2"/>
                </a:solidFill>
              </a:rPr>
              <a:t>Brasil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s-CO" sz="2800" smtClean="0"/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s-CO" sz="2800" smtClean="0"/>
          </a:p>
        </p:txBody>
      </p:sp>
      <p:pic>
        <p:nvPicPr>
          <p:cNvPr id="44037" name="Picture 7" descr="images 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89138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8" descr="ANd9GcS6t03fj0O0b4SBv7xxNl0jag6wSHmQX40fd9RaGSK4R_tSy_7O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060575"/>
            <a:ext cx="3959225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ES" smtClean="0">
                <a:solidFill>
                  <a:schemeClr val="bg2"/>
                </a:solidFill>
              </a:rPr>
              <a:t>Principales exportaciones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8600" cy="3886200"/>
          </a:xfrm>
          <a:ln w="19050">
            <a:solidFill>
              <a:srgbClr val="000000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ES" sz="2800" smtClean="0"/>
              <a:t>Cereales</a:t>
            </a:r>
          </a:p>
          <a:p>
            <a:pPr algn="ctr">
              <a:lnSpc>
                <a:spcPct val="90000"/>
              </a:lnSpc>
            </a:pPr>
            <a:r>
              <a:rPr lang="es-ES" sz="2800" smtClean="0"/>
              <a:t>carne</a:t>
            </a:r>
          </a:p>
          <a:p>
            <a:pPr algn="ctr">
              <a:lnSpc>
                <a:spcPct val="90000"/>
              </a:lnSpc>
            </a:pPr>
            <a:r>
              <a:rPr lang="es-ES" sz="2800" smtClean="0"/>
              <a:t>Azúcar</a:t>
            </a:r>
          </a:p>
          <a:p>
            <a:pPr algn="ctr">
              <a:lnSpc>
                <a:spcPct val="90000"/>
              </a:lnSpc>
            </a:pPr>
            <a:r>
              <a:rPr lang="es-ES" sz="2800" smtClean="0"/>
              <a:t>soja</a:t>
            </a:r>
          </a:p>
          <a:p>
            <a:pPr algn="ctr">
              <a:lnSpc>
                <a:spcPct val="90000"/>
              </a:lnSpc>
            </a:pPr>
            <a:r>
              <a:rPr lang="es-ES" sz="2800" smtClean="0"/>
              <a:t>Etanol</a:t>
            </a:r>
          </a:p>
          <a:p>
            <a:pPr algn="ctr">
              <a:lnSpc>
                <a:spcPct val="90000"/>
              </a:lnSpc>
            </a:pPr>
            <a:r>
              <a:rPr lang="es-ES" sz="2800" smtClean="0"/>
              <a:t>Jugo de naranja.</a:t>
            </a:r>
          </a:p>
          <a:p>
            <a:pPr algn="ctr">
              <a:lnSpc>
                <a:spcPct val="90000"/>
              </a:lnSpc>
            </a:pPr>
            <a:r>
              <a:rPr lang="es-ES" sz="2800" smtClean="0"/>
              <a:t>Acero.</a:t>
            </a:r>
          </a:p>
          <a:p>
            <a:pPr algn="ctr">
              <a:lnSpc>
                <a:spcPct val="90000"/>
              </a:lnSpc>
            </a:pPr>
            <a:r>
              <a:rPr lang="es-ES" sz="2800" smtClean="0"/>
              <a:t>Petróleo</a:t>
            </a:r>
          </a:p>
          <a:p>
            <a:pPr algn="ctr">
              <a:lnSpc>
                <a:spcPct val="90000"/>
              </a:lnSpc>
            </a:pPr>
            <a:endParaRPr lang="es-ES" sz="2800" smtClean="0"/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3886200"/>
          </a:xfrm>
          <a:ln w="19050">
            <a:solidFill>
              <a:srgbClr val="000000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ES" sz="2800" smtClean="0"/>
              <a:t>Automóviles</a:t>
            </a:r>
          </a:p>
          <a:p>
            <a:pPr algn="ctr">
              <a:lnSpc>
                <a:spcPct val="90000"/>
              </a:lnSpc>
            </a:pPr>
            <a:r>
              <a:rPr lang="es-ES" sz="2800" smtClean="0"/>
              <a:t>Electrónica de   Consumo.</a:t>
            </a:r>
          </a:p>
          <a:p>
            <a:pPr algn="ctr">
              <a:lnSpc>
                <a:spcPct val="90000"/>
              </a:lnSpc>
            </a:pPr>
            <a:r>
              <a:rPr lang="es-ES" sz="2800" smtClean="0"/>
              <a:t>Computadoras y software.</a:t>
            </a:r>
          </a:p>
          <a:p>
            <a:pPr>
              <a:lnSpc>
                <a:spcPct val="90000"/>
              </a:lnSpc>
            </a:pPr>
            <a:endParaRPr lang="es-E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 smtClean="0"/>
              <a:t> </a:t>
            </a:r>
          </a:p>
        </p:txBody>
      </p:sp>
      <p:pic>
        <p:nvPicPr>
          <p:cNvPr id="45061" name="Picture 8" descr="ANd9GcTyMMUXXw2YZyUeN6Rq-nrk5YkfQYBH2iaPyOnABTwYDhdfw5PPK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292600"/>
            <a:ext cx="2089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ES" smtClean="0">
                <a:solidFill>
                  <a:schemeClr val="bg2"/>
                </a:solidFill>
              </a:rPr>
              <a:t>RUSIA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eaLnBrk="1" hangingPunct="1"/>
            <a:endParaRPr lang="es-CO" sz="2800" smtClean="0"/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eaLnBrk="1" hangingPunct="1"/>
            <a:endParaRPr lang="es-CO" sz="2800" smtClean="0"/>
          </a:p>
        </p:txBody>
      </p:sp>
      <p:pic>
        <p:nvPicPr>
          <p:cNvPr id="46085" name="Picture 4" descr="mapa-ru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060575"/>
            <a:ext cx="40322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7" descr="images 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60575"/>
            <a:ext cx="40322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25603" name="Picture 4" descr="0003550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39750" y="4205288"/>
            <a:ext cx="37449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Este mismo congreso, acordó entregar la jefatura de guerra al ilustre ciudadano y luego héroe máximo de la independencia de los Estados Unidos de América: </a:t>
            </a: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George Washington.</a:t>
            </a: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ES" smtClean="0">
                <a:solidFill>
                  <a:schemeClr val="bg2"/>
                </a:solidFill>
              </a:rPr>
              <a:t>Principales exportaciones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8600" cy="3886200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S" sz="2800" smtClean="0"/>
              <a:t>Petróleo</a:t>
            </a:r>
          </a:p>
          <a:p>
            <a:pPr algn="ctr" eaLnBrk="1" hangingPunct="1"/>
            <a:r>
              <a:rPr lang="es-ES" sz="2800" smtClean="0"/>
              <a:t>Gas natural</a:t>
            </a:r>
          </a:p>
          <a:p>
            <a:pPr algn="ctr" eaLnBrk="1" hangingPunct="1"/>
            <a:r>
              <a:rPr lang="es-ES" sz="2800" smtClean="0"/>
              <a:t>Carbón.</a:t>
            </a:r>
          </a:p>
          <a:p>
            <a:pPr algn="ctr" eaLnBrk="1" hangingPunct="1"/>
            <a:r>
              <a:rPr lang="es-ES" sz="2800" smtClean="0"/>
              <a:t>Cobre.</a:t>
            </a:r>
          </a:p>
          <a:p>
            <a:pPr algn="ctr" eaLnBrk="1" hangingPunct="1"/>
            <a:r>
              <a:rPr lang="es-ES" sz="2800" smtClean="0"/>
              <a:t>Hierro</a:t>
            </a:r>
          </a:p>
          <a:p>
            <a:pPr algn="ctr" eaLnBrk="1" hangingPunct="1"/>
            <a:r>
              <a:rPr lang="es-ES" sz="2800" smtClean="0"/>
              <a:t>Aluminio.</a:t>
            </a:r>
          </a:p>
          <a:p>
            <a:pPr algn="ctr" eaLnBrk="1" hangingPunct="1"/>
            <a:r>
              <a:rPr lang="es-ES" sz="2800" smtClean="0"/>
              <a:t>Manganeso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3886200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O" sz="2800" smtClean="0"/>
          </a:p>
        </p:txBody>
      </p:sp>
      <p:pic>
        <p:nvPicPr>
          <p:cNvPr id="47109" name="Picture 8" descr="mosc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89138"/>
            <a:ext cx="38877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CO" smtClean="0">
                <a:solidFill>
                  <a:schemeClr val="bg2"/>
                </a:solidFill>
              </a:rPr>
              <a:t>INDIA</a:t>
            </a: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628775"/>
            <a:ext cx="5586412" cy="4773613"/>
          </a:xfrm>
        </p:spPr>
      </p:pic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620713"/>
            <a:ext cx="158908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images (6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2565400"/>
            <a:ext cx="167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ES" smtClean="0">
                <a:solidFill>
                  <a:schemeClr val="bg2"/>
                </a:solidFill>
              </a:rPr>
              <a:t>Principales exportaciones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8600" cy="3886200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 eaLnBrk="1" hangingPunct="1"/>
            <a:r>
              <a:rPr lang="es-ES" sz="2800" smtClean="0"/>
              <a:t>Textiles.</a:t>
            </a:r>
          </a:p>
          <a:p>
            <a:pPr algn="ctr" eaLnBrk="1" hangingPunct="1"/>
            <a:r>
              <a:rPr lang="es-ES" sz="2800" smtClean="0"/>
              <a:t>Automóviles (Hyundai, Ford, Nissan y Renault ).</a:t>
            </a:r>
          </a:p>
          <a:p>
            <a:pPr algn="ctr" eaLnBrk="1" hangingPunct="1"/>
            <a:r>
              <a:rPr lang="es-ES" sz="2800" smtClean="0"/>
              <a:t>Servicios tecnológicos.</a:t>
            </a:r>
          </a:p>
          <a:p>
            <a:pPr algn="ctr" eaLnBrk="1" hangingPunct="1"/>
            <a:r>
              <a:rPr lang="es-ES" sz="2800" smtClean="0"/>
              <a:t>Tecnología.</a:t>
            </a:r>
          </a:p>
          <a:p>
            <a:pPr algn="ctr" eaLnBrk="1" hangingPunct="1"/>
            <a:r>
              <a:rPr lang="es-ES" sz="2800" smtClean="0"/>
              <a:t>Call centers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3886200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O" sz="2800" smtClean="0"/>
          </a:p>
        </p:txBody>
      </p:sp>
      <p:pic>
        <p:nvPicPr>
          <p:cNvPr id="49157" name="Picture 8" descr="ANd9GcRguBxSS2udTeCnJxgXjpDcHRZ3i8c5kidmEVGYJfJxPkSPijaUv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060575"/>
            <a:ext cx="39592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3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CO" smtClean="0">
                <a:solidFill>
                  <a:schemeClr val="bg2"/>
                </a:solidFill>
              </a:rPr>
              <a:t>CHINA</a:t>
            </a:r>
          </a:p>
        </p:txBody>
      </p:sp>
      <p:pic>
        <p:nvPicPr>
          <p:cNvPr id="50179" name="6 Marcador de contenido" descr="CHINA.bmp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857375"/>
            <a:ext cx="4000500" cy="3929063"/>
          </a:xfrm>
        </p:spPr>
      </p:pic>
      <p:sp>
        <p:nvSpPr>
          <p:cNvPr id="50180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50181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50182" name="AutoShape 1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50183" name="AutoShape 1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50184" name="AutoShape 1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50185" name="AutoShape 1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50186" name="AutoShape 1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pic>
        <p:nvPicPr>
          <p:cNvPr id="50187" name="Picture 20" descr="Pekin-confirma-que-el-presidente-Hu-Jintao-visitara-EEUU-del-18-al-21-de-ene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989138"/>
            <a:ext cx="37623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ES" smtClean="0">
                <a:solidFill>
                  <a:schemeClr val="bg2"/>
                </a:solidFill>
              </a:rPr>
              <a:t>Principales exportaciones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8600" cy="3886200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s-ES" sz="2800" smtClean="0"/>
              <a:t>Maquinaria.</a:t>
            </a:r>
          </a:p>
          <a:p>
            <a:pPr algn="ctr"/>
            <a:r>
              <a:rPr lang="es-ES" sz="2800" smtClean="0"/>
              <a:t>Equipo de transporte.</a:t>
            </a:r>
          </a:p>
          <a:p>
            <a:pPr algn="ctr"/>
            <a:r>
              <a:rPr lang="es-ES" sz="2800" smtClean="0"/>
              <a:t>Manufacturas.</a:t>
            </a:r>
          </a:p>
          <a:p>
            <a:pPr algn="ctr"/>
            <a:r>
              <a:rPr lang="es-ES" sz="2800" smtClean="0"/>
              <a:t>Tecnología</a:t>
            </a:r>
          </a:p>
          <a:p>
            <a:pPr algn="ctr"/>
            <a:r>
              <a:rPr lang="es-ES" sz="2800" smtClean="0"/>
              <a:t>IED</a:t>
            </a:r>
          </a:p>
          <a:p>
            <a:pPr algn="ctr"/>
            <a:endParaRPr lang="es-ES" sz="2800" smtClean="0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3886200"/>
          </a:xfrm>
          <a:ln w="12700">
            <a:solidFill>
              <a:srgbClr val="000000"/>
            </a:solidFill>
          </a:ln>
        </p:spPr>
        <p:txBody>
          <a:bodyPr/>
          <a:lstStyle/>
          <a:p>
            <a:endParaRPr lang="es-CO" sz="2800" smtClean="0"/>
          </a:p>
        </p:txBody>
      </p:sp>
      <p:pic>
        <p:nvPicPr>
          <p:cNvPr id="51205" name="Picture 8" descr="ANd9GcQyWz0m8yy-uKdIhSRb2PQSJYmgWS3UxJl-ip6A2X3AOk8_msiL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060575"/>
            <a:ext cx="39592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ES" sz="4000" smtClean="0">
                <a:solidFill>
                  <a:schemeClr val="bg2"/>
                </a:solidFill>
              </a:rPr>
              <a:t>Sudeste Asiático: “Los Tigres Asiáticos</a:t>
            </a:r>
          </a:p>
        </p:txBody>
      </p:sp>
      <p:pic>
        <p:nvPicPr>
          <p:cNvPr id="23757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17299" y="1894846"/>
            <a:ext cx="7969677" cy="476462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s-ES" smtClean="0">
                <a:solidFill>
                  <a:schemeClr val="bg2"/>
                </a:solidFill>
              </a:rPr>
              <a:t>Australasia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981200"/>
            <a:ext cx="4038600" cy="38862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ES" sz="2400" smtClean="0">
                <a:solidFill>
                  <a:schemeClr val="bg2"/>
                </a:solidFill>
              </a:rPr>
              <a:t>Japón: </a:t>
            </a:r>
            <a:r>
              <a:rPr lang="es-ES" sz="2400" smtClean="0"/>
              <a:t>aliado indispensable de EE.UU. en la región </a:t>
            </a:r>
            <a:endParaRPr lang="es-ES" sz="240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endParaRPr lang="es-ES" sz="2400" smtClean="0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ES" sz="2400" smtClean="0">
                <a:solidFill>
                  <a:schemeClr val="bg2"/>
                </a:solidFill>
              </a:rPr>
              <a:t>Corea del Sur</a:t>
            </a:r>
            <a:r>
              <a:rPr lang="es-ES" sz="2400" smtClean="0"/>
              <a:t>: Chaebols.</a:t>
            </a:r>
          </a:p>
          <a:p>
            <a:pPr algn="ctr">
              <a:lnSpc>
                <a:spcPct val="90000"/>
              </a:lnSpc>
            </a:pPr>
            <a:endParaRPr lang="es-ES" sz="2400" smtClean="0"/>
          </a:p>
          <a:p>
            <a:pPr algn="ctr">
              <a:lnSpc>
                <a:spcPct val="90000"/>
              </a:lnSpc>
            </a:pPr>
            <a:r>
              <a:rPr lang="es-ES" sz="2400" smtClean="0">
                <a:solidFill>
                  <a:schemeClr val="bg2"/>
                </a:solidFill>
              </a:rPr>
              <a:t>Hong Kong: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Centro financiero y comercial de la región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981200"/>
            <a:ext cx="4038600" cy="38862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ES" sz="2400" smtClean="0">
                <a:solidFill>
                  <a:schemeClr val="bg2"/>
                </a:solidFill>
              </a:rPr>
              <a:t>China: </a:t>
            </a:r>
            <a:r>
              <a:rPr lang="es-ES" sz="2400" smtClean="0"/>
              <a:t>Reformas económicas, sistema dual.</a:t>
            </a:r>
          </a:p>
          <a:p>
            <a:pPr algn="ctr">
              <a:lnSpc>
                <a:spcPct val="90000"/>
              </a:lnSpc>
            </a:pPr>
            <a:endParaRPr lang="es-ES" sz="2400" smtClean="0"/>
          </a:p>
          <a:p>
            <a:pPr algn="ctr">
              <a:lnSpc>
                <a:spcPct val="90000"/>
              </a:lnSpc>
            </a:pPr>
            <a:r>
              <a:rPr lang="es-ES" sz="2400" smtClean="0">
                <a:solidFill>
                  <a:schemeClr val="bg2"/>
                </a:solidFill>
              </a:rPr>
              <a:t>India, Singapur: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TIC`s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ES" sz="240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>
                <a:solidFill>
                  <a:schemeClr val="bg2"/>
                </a:solidFill>
              </a:rPr>
              <a:t>Maquila:</a:t>
            </a:r>
            <a:r>
              <a:rPr lang="es-ES" sz="2400" smtClean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sz="2400" smtClean="0"/>
              <a:t>Vietnam, Malasia, China, Taiwan</a:t>
            </a:r>
          </a:p>
        </p:txBody>
      </p:sp>
      <p:pic>
        <p:nvPicPr>
          <p:cNvPr id="53253" name="Picture 5" descr="asus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692150"/>
            <a:ext cx="11715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2 Marcador de contenido"/>
          <p:cNvSpPr>
            <a:spLocks noGrp="1"/>
          </p:cNvSpPr>
          <p:nvPr>
            <p:ph idx="1"/>
          </p:nvPr>
        </p:nvSpPr>
        <p:spPr>
          <a:xfrm>
            <a:off x="684213" y="21875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CO" dirty="0" smtClean="0"/>
              <a:t>   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50825" y="5157788"/>
            <a:ext cx="504825" cy="287337"/>
          </a:xfrm>
          <a:prstGeom prst="roundRect">
            <a:avLst/>
          </a:prstGeom>
          <a:solidFill>
            <a:srgbClr val="8E7B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7" name="6 Rectángulo redondeado"/>
          <p:cNvSpPr/>
          <p:nvPr/>
        </p:nvSpPr>
        <p:spPr>
          <a:xfrm>
            <a:off x="250825" y="5589588"/>
            <a:ext cx="504825" cy="2873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" name="7 Rectángulo redondeado"/>
          <p:cNvSpPr/>
          <p:nvPr/>
        </p:nvSpPr>
        <p:spPr>
          <a:xfrm>
            <a:off x="250825" y="6021388"/>
            <a:ext cx="504825" cy="287337"/>
          </a:xfrm>
          <a:prstGeom prst="roundRect">
            <a:avLst/>
          </a:prstGeom>
          <a:solidFill>
            <a:srgbClr val="AF09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8 Rectángulo redondeado"/>
          <p:cNvSpPr/>
          <p:nvPr/>
        </p:nvSpPr>
        <p:spPr>
          <a:xfrm>
            <a:off x="5435600" y="5157788"/>
            <a:ext cx="504825" cy="28733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0" name="9 Rectángulo redondeado"/>
          <p:cNvSpPr/>
          <p:nvPr/>
        </p:nvSpPr>
        <p:spPr>
          <a:xfrm>
            <a:off x="5435600" y="5516563"/>
            <a:ext cx="504825" cy="288925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1" name="10 Rectángulo redondeado"/>
          <p:cNvSpPr/>
          <p:nvPr/>
        </p:nvSpPr>
        <p:spPr>
          <a:xfrm>
            <a:off x="5435600" y="6237288"/>
            <a:ext cx="504825" cy="287337"/>
          </a:xfrm>
          <a:prstGeom prst="roundRect">
            <a:avLst/>
          </a:prstGeom>
          <a:solidFill>
            <a:srgbClr val="E94F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2" name="11 Rectángulo redondeado"/>
          <p:cNvSpPr/>
          <p:nvPr/>
        </p:nvSpPr>
        <p:spPr>
          <a:xfrm>
            <a:off x="5435600" y="5876925"/>
            <a:ext cx="504825" cy="288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7897" name="12 CuadroTexto"/>
          <p:cNvSpPr txBox="1">
            <a:spLocks noChangeArrowheads="1"/>
          </p:cNvSpPr>
          <p:nvPr/>
        </p:nvSpPr>
        <p:spPr bwMode="auto">
          <a:xfrm>
            <a:off x="827088" y="5148263"/>
            <a:ext cx="504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Trece Colonias 1776, Cesión Británica 1783</a:t>
            </a:r>
          </a:p>
        </p:txBody>
      </p:sp>
      <p:sp>
        <p:nvSpPr>
          <p:cNvPr id="37898" name="13 CuadroTexto"/>
          <p:cNvSpPr txBox="1">
            <a:spLocks noChangeArrowheads="1"/>
          </p:cNvSpPr>
          <p:nvPr/>
        </p:nvSpPr>
        <p:spPr bwMode="auto">
          <a:xfrm>
            <a:off x="827088" y="5580063"/>
            <a:ext cx="475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Compra a Francia 1803</a:t>
            </a:r>
          </a:p>
        </p:txBody>
      </p:sp>
      <p:sp>
        <p:nvSpPr>
          <p:cNvPr id="37899" name="14 CuadroTexto"/>
          <p:cNvSpPr txBox="1">
            <a:spLocks noChangeArrowheads="1"/>
          </p:cNvSpPr>
          <p:nvPr/>
        </p:nvSpPr>
        <p:spPr bwMode="auto">
          <a:xfrm>
            <a:off x="5867400" y="5445125"/>
            <a:ext cx="475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Cesión Mexicana 1848</a:t>
            </a:r>
          </a:p>
        </p:txBody>
      </p:sp>
      <p:sp>
        <p:nvSpPr>
          <p:cNvPr id="37900" name="15 CuadroTexto"/>
          <p:cNvSpPr txBox="1">
            <a:spLocks noChangeArrowheads="1"/>
          </p:cNvSpPr>
          <p:nvPr/>
        </p:nvSpPr>
        <p:spPr bwMode="auto">
          <a:xfrm>
            <a:off x="827088" y="5940425"/>
            <a:ext cx="4752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Compra a España 1819</a:t>
            </a:r>
          </a:p>
        </p:txBody>
      </p:sp>
      <p:sp>
        <p:nvSpPr>
          <p:cNvPr id="37901" name="16 CuadroTexto"/>
          <p:cNvSpPr txBox="1">
            <a:spLocks noChangeArrowheads="1"/>
          </p:cNvSpPr>
          <p:nvPr/>
        </p:nvSpPr>
        <p:spPr bwMode="auto">
          <a:xfrm>
            <a:off x="5867400" y="5084763"/>
            <a:ext cx="475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Arrebatamiento a México 1845</a:t>
            </a:r>
          </a:p>
        </p:txBody>
      </p:sp>
      <p:sp>
        <p:nvSpPr>
          <p:cNvPr id="37902" name="17 CuadroTexto"/>
          <p:cNvSpPr txBox="1">
            <a:spLocks noChangeArrowheads="1"/>
          </p:cNvSpPr>
          <p:nvPr/>
        </p:nvSpPr>
        <p:spPr bwMode="auto">
          <a:xfrm>
            <a:off x="5867400" y="5867400"/>
            <a:ext cx="475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Cesión  Británica  1846</a:t>
            </a:r>
          </a:p>
        </p:txBody>
      </p:sp>
      <p:sp>
        <p:nvSpPr>
          <p:cNvPr id="37903" name="18 CuadroTexto"/>
          <p:cNvSpPr txBox="1">
            <a:spLocks noChangeArrowheads="1"/>
          </p:cNvSpPr>
          <p:nvPr/>
        </p:nvSpPr>
        <p:spPr bwMode="auto">
          <a:xfrm>
            <a:off x="5867400" y="6227763"/>
            <a:ext cx="475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Compra a México 1853</a:t>
            </a:r>
          </a:p>
        </p:txBody>
      </p:sp>
      <p:pic>
        <p:nvPicPr>
          <p:cNvPr id="37904" name="Picture 2" descr="F:\EXPOSICION GEOGRAFIA\800px-U.S._Territorial_Acquisition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4700"/>
            <a:ext cx="9144000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5" name="1 Título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1143001"/>
          </a:xfrm>
        </p:spPr>
        <p:txBody>
          <a:bodyPr>
            <a:normAutofit/>
          </a:bodyPr>
          <a:lstStyle/>
          <a:p>
            <a:pPr eaLnBrk="1" hangingPunct="1"/>
            <a:r>
              <a:rPr lang="es-CO" sz="3200" dirty="0" smtClean="0">
                <a:solidFill>
                  <a:schemeClr val="tx2"/>
                </a:solidFill>
                <a:latin typeface="Arial" pitchFamily="34" charset="0"/>
                <a:ea typeface="Gungsuh"/>
                <a:cs typeface="Arial" pitchFamily="34" charset="0"/>
              </a:rPr>
              <a:t>Expansión</a:t>
            </a:r>
            <a:endParaRPr lang="es-CO" sz="3200" dirty="0" smtClean="0">
              <a:solidFill>
                <a:schemeClr val="tx2"/>
              </a:solidFill>
              <a:latin typeface="Arial" pitchFamily="34" charset="0"/>
              <a:ea typeface="Gungsuh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3 Marcador de contenido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773238"/>
            <a:ext cx="4043363" cy="4791075"/>
          </a:xfrm>
        </p:spPr>
      </p:pic>
      <p:sp>
        <p:nvSpPr>
          <p:cNvPr id="5" name="4 CuadroTexto"/>
          <p:cNvSpPr txBox="1"/>
          <p:nvPr/>
        </p:nvSpPr>
        <p:spPr>
          <a:xfrm>
            <a:off x="4859338" y="620713"/>
            <a:ext cx="403383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solidFill>
                  <a:schemeClr val="tx2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LOS ESTADOS NORTEÑOS:</a:t>
            </a:r>
          </a:p>
          <a:p>
            <a:pPr algn="ctr">
              <a:defRPr/>
            </a:pPr>
            <a:endParaRPr lang="es-CO" dirty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es-CO" dirty="0">
                <a:latin typeface="Arial" pitchFamily="34" charset="0"/>
                <a:ea typeface="Tahoma" pitchFamily="34" charset="0"/>
                <a:cs typeface="Arial" pitchFamily="34" charset="0"/>
              </a:rPr>
              <a:t>Se habían industrializado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es-CO" dirty="0">
                <a:latin typeface="Arial" pitchFamily="34" charset="0"/>
                <a:ea typeface="Tahoma" pitchFamily="34" charset="0"/>
                <a:cs typeface="Arial" pitchFamily="34" charset="0"/>
              </a:rPr>
              <a:t>No tenían esclavos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es-CO" dirty="0">
                <a:latin typeface="Arial" pitchFamily="34" charset="0"/>
                <a:ea typeface="Tahoma" pitchFamily="34" charset="0"/>
                <a:cs typeface="Arial" pitchFamily="34" charset="0"/>
              </a:rPr>
              <a:t>Querían abolir  la esclavitud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es-CO" dirty="0">
                <a:latin typeface="Arial" pitchFamily="34" charset="0"/>
                <a:ea typeface="Tahoma" pitchFamily="34" charset="0"/>
                <a:cs typeface="Arial" pitchFamily="34" charset="0"/>
              </a:rPr>
              <a:t>Necesitaban crear altos aranceles (impuestos de aduana) para impedir la entrada de productos industriales de Europa</a:t>
            </a:r>
          </a:p>
          <a:p>
            <a:pPr algn="ctr">
              <a:defRPr/>
            </a:pPr>
            <a:r>
              <a:rPr lang="es-CO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defRPr/>
            </a:pPr>
            <a:endParaRPr lang="es-CO" dirty="0">
              <a:latin typeface="Arial" pitchFamily="34" charset="0"/>
              <a:ea typeface="Gungsuh" pitchFamily="18" charset="-127"/>
              <a:cs typeface="Arial" pitchFamily="34" charset="0"/>
            </a:endParaRPr>
          </a:p>
          <a:p>
            <a:pPr algn="ctr">
              <a:defRPr/>
            </a:pPr>
            <a:r>
              <a:rPr lang="es-CO" dirty="0">
                <a:solidFill>
                  <a:schemeClr val="tx2"/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LOS ESTADOS SUREÑOS</a:t>
            </a:r>
          </a:p>
          <a:p>
            <a:pPr algn="ctr">
              <a:defRPr/>
            </a:pPr>
            <a:endParaRPr lang="es-CO" dirty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es-CO" dirty="0">
                <a:latin typeface="Arial" pitchFamily="34" charset="0"/>
                <a:ea typeface="Tahoma" pitchFamily="34" charset="0"/>
                <a:cs typeface="Arial" pitchFamily="34" charset="0"/>
              </a:rPr>
              <a:t>Conservaban su economía agraria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es-CO" dirty="0">
                <a:latin typeface="Arial" pitchFamily="34" charset="0"/>
                <a:ea typeface="Tahoma" pitchFamily="34" charset="0"/>
                <a:cs typeface="Arial" pitchFamily="34" charset="0"/>
              </a:rPr>
              <a:t>Eran esclavista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es-CO" dirty="0">
                <a:latin typeface="Arial" pitchFamily="34" charset="0"/>
                <a:ea typeface="Tahoma" pitchFamily="34" charset="0"/>
                <a:cs typeface="Arial" pitchFamily="34" charset="0"/>
              </a:rPr>
              <a:t>Deseaban extender a los nuevos esclavos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es-CO" dirty="0">
                <a:latin typeface="Arial" pitchFamily="34" charset="0"/>
                <a:ea typeface="Tahoma" pitchFamily="34" charset="0"/>
                <a:cs typeface="Arial" pitchFamily="34" charset="0"/>
              </a:rPr>
              <a:t>Rechazaban los aranceles fijados a las manufactureras Europeas</a:t>
            </a:r>
          </a:p>
          <a:p>
            <a:pPr>
              <a:defRPr/>
            </a:pPr>
            <a:endParaRPr lang="es-CO" dirty="0">
              <a:latin typeface="Arial" charset="0"/>
              <a:cs typeface="Arial" charset="0"/>
            </a:endParaRPr>
          </a:p>
        </p:txBody>
      </p:sp>
      <p:sp>
        <p:nvSpPr>
          <p:cNvPr id="41987" name="6 Rectángulo"/>
          <p:cNvSpPr>
            <a:spLocks noChangeArrowheads="1"/>
          </p:cNvSpPr>
          <p:nvPr/>
        </p:nvSpPr>
        <p:spPr bwMode="auto">
          <a:xfrm>
            <a:off x="179388" y="4048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dirty="0">
                <a:latin typeface="Arial" pitchFamily="34" charset="0"/>
                <a:ea typeface="Gungsuh"/>
                <a:cs typeface="Arial" pitchFamily="34" charset="0"/>
              </a:rPr>
              <a:t>LA GUERRA CIVIL FUE REALMENTE UN CONFLICTO ENTRE LOS PAISES INSUTRIALIZADOS Y NO INDUSTRIALIZADOS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chemeClr val="bg2"/>
                </a:solidFill>
              </a:rPr>
              <a:t>Siglo XX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507412" cy="4471988"/>
          </a:xfrm>
        </p:spPr>
        <p:txBody>
          <a:bodyPr/>
          <a:lstStyle/>
          <a:p>
            <a:pPr algn="ctr" eaLnBrk="1" hangingPunct="1"/>
            <a:r>
              <a:rPr lang="es-ES" smtClean="0"/>
              <a:t>I Guerra Mundial.</a:t>
            </a:r>
          </a:p>
          <a:p>
            <a:pPr algn="ctr" eaLnBrk="1" hangingPunct="1"/>
            <a:r>
              <a:rPr lang="es-ES" smtClean="0"/>
              <a:t>Revolución Bolchevique</a:t>
            </a:r>
          </a:p>
          <a:p>
            <a:pPr algn="ctr" eaLnBrk="1" hangingPunct="1"/>
            <a:r>
              <a:rPr lang="es-ES" smtClean="0"/>
              <a:t>Gran Depresión</a:t>
            </a:r>
          </a:p>
          <a:p>
            <a:pPr algn="ctr" eaLnBrk="1" hangingPunct="1"/>
            <a:r>
              <a:rPr lang="es-ES" smtClean="0"/>
              <a:t>II Guerra Mundial.</a:t>
            </a:r>
          </a:p>
          <a:p>
            <a:pPr algn="ctr" eaLnBrk="1" hangingPunct="1"/>
            <a:r>
              <a:rPr lang="es-ES" smtClean="0"/>
              <a:t>S.M de Bretton Woods.</a:t>
            </a:r>
          </a:p>
          <a:p>
            <a:pPr algn="ctr" eaLnBrk="1" hangingPunct="1"/>
            <a:r>
              <a:rPr lang="es-ES" smtClean="0"/>
              <a:t>Guerra Fría.</a:t>
            </a:r>
          </a:p>
          <a:p>
            <a:pPr algn="ctr" eaLnBrk="1" hangingPunct="1"/>
            <a:r>
              <a:rPr lang="es-ES" smtClean="0"/>
              <a:t>Globalización (NOEI)</a:t>
            </a:r>
          </a:p>
          <a:p>
            <a:pPr algn="ctr" eaLnBrk="1" hangingPunct="1"/>
            <a:endParaRPr lang="es-ES" smtClean="0"/>
          </a:p>
        </p:txBody>
      </p:sp>
      <p:sp>
        <p:nvSpPr>
          <p:cNvPr id="6148" name="AutoShape 5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6149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6150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6151" name="AutoShape 11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6152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pic>
        <p:nvPicPr>
          <p:cNvPr id="6153" name="Picture 20" descr="ANd9GcT-DhEPPgzzOM_nfCcph0CLOzOKXcLCJbesN1biUvLcsKRTiyGWR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76250"/>
            <a:ext cx="24479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6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CO" smtClean="0">
                <a:solidFill>
                  <a:schemeClr val="bg2"/>
                </a:solidFill>
              </a:rPr>
              <a:t>Primera Guerra Mundial</a:t>
            </a:r>
          </a:p>
        </p:txBody>
      </p:sp>
      <p:pic>
        <p:nvPicPr>
          <p:cNvPr id="7171" name="8 Marcador de contenido" descr="primera guerramundia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73238"/>
            <a:ext cx="9144000" cy="5084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3 Marcador de contenido" descr="http://www.laguia2000.com/wp-content/uploads/2007/06/lusitania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0178" name="4 CuadroTexto"/>
          <p:cNvSpPr txBox="1">
            <a:spLocks noChangeArrowheads="1"/>
          </p:cNvSpPr>
          <p:nvPr/>
        </p:nvSpPr>
        <p:spPr bwMode="auto">
          <a:xfrm>
            <a:off x="611188" y="188913"/>
            <a:ext cx="75612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800">
                <a:latin typeface="Gungsuh"/>
                <a:ea typeface="Gungsuh"/>
                <a:cs typeface="Gungsuh"/>
              </a:rPr>
              <a:t>ESTADOS UNIDOS EN LA PRIMERA GUERRA MUNDIAL</a:t>
            </a:r>
          </a:p>
          <a:p>
            <a:pPr algn="ctr"/>
            <a:r>
              <a:rPr lang="es-CO" sz="2800">
                <a:latin typeface="Gungsuh"/>
                <a:ea typeface="Gungsuh"/>
                <a:cs typeface="Gungsuh"/>
              </a:rPr>
              <a:t>1914-1919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1823290"/>
            <a:ext cx="91440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400" dirty="0">
                <a:latin typeface="Arial" charset="0"/>
                <a:cs typeface="Arial" charset="0"/>
              </a:rPr>
              <a:t>Al estallar la Primera Guerra Mundial en 1914, Estados Unidos se </a:t>
            </a:r>
            <a:r>
              <a:rPr lang="es-CO" sz="2400" u="sng" dirty="0">
                <a:latin typeface="Arial" charset="0"/>
                <a:cs typeface="Arial" charset="0"/>
              </a:rPr>
              <a:t>declaró neutral.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Posteriormente, los estadounidenses se solidarizaron con los británicos y franceses, a pesar de que muchos ciudadanos, sobre todo los originarios de Irlanda y Alemania, se opusieron a la intervención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es-CO" sz="24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En 1917 se sumaron a los Aliados, contribuyendo a la derrota de las </a:t>
            </a:r>
            <a:r>
              <a:rPr lang="es-CO" sz="2400" i="1" dirty="0">
                <a:latin typeface="Arial" pitchFamily="34" charset="0"/>
                <a:cs typeface="Arial" pitchFamily="34" charset="0"/>
              </a:rPr>
              <a:t>Potencias Centrales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. Reacio a participar en asuntos europeos, el Senado no ratificó el Tratado de Versalles (1919), que estableció la Sociedad de Naciones, aplicando una política de unilateralismo, que rayaba en el 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aislacionismo.</a:t>
            </a:r>
          </a:p>
          <a:p>
            <a:pPr algn="just">
              <a:defRPr/>
            </a:pPr>
            <a:endParaRPr lang="es-CO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s-CO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s-CO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s-CO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s-CO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s-CO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s-CO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s-CO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s-CO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íxel">
  <a:themeElements>
    <a:clrScheme name="Pí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íxel">
  <a:themeElements>
    <a:clrScheme name="1_Pí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839</Words>
  <Application>Microsoft Office PowerPoint</Application>
  <PresentationFormat>Presentación en pantalla (4:3)</PresentationFormat>
  <Paragraphs>289</Paragraphs>
  <Slides>46</Slides>
  <Notes>43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0" baseType="lpstr">
      <vt:lpstr>Tema de Office</vt:lpstr>
      <vt:lpstr>Píxel</vt:lpstr>
      <vt:lpstr>1_Píxel</vt:lpstr>
      <vt:lpstr>Imagen de Paintbrush</vt:lpstr>
      <vt:lpstr>Resumen de las Exposiciones</vt:lpstr>
      <vt:lpstr>Diapositiva 2</vt:lpstr>
      <vt:lpstr>Diapositiva 3</vt:lpstr>
      <vt:lpstr>Diapositiva 4</vt:lpstr>
      <vt:lpstr>Expansión</vt:lpstr>
      <vt:lpstr>Diapositiva 6</vt:lpstr>
      <vt:lpstr>Siglo XX</vt:lpstr>
      <vt:lpstr>Primera Guerra Mundial</vt:lpstr>
      <vt:lpstr>Diapositiva 9</vt:lpstr>
      <vt:lpstr>URSS</vt:lpstr>
      <vt:lpstr>Diapositiva 11</vt:lpstr>
      <vt:lpstr>Teoría Marxista</vt:lpstr>
      <vt:lpstr>1918-1939</vt:lpstr>
      <vt:lpstr>Keynesianismo</vt:lpstr>
      <vt:lpstr>Segunda Guerra Mundial</vt:lpstr>
      <vt:lpstr>Retratos de la época</vt:lpstr>
      <vt:lpstr>Diapositiva 17</vt:lpstr>
      <vt:lpstr>Diapositiva 18</vt:lpstr>
      <vt:lpstr>Diapositiva 19</vt:lpstr>
      <vt:lpstr>Sistema de Bretton Woods  (1944-1971)</vt:lpstr>
      <vt:lpstr>El S.B.W. se basó en 3 instituciones</vt:lpstr>
      <vt:lpstr>Caída muro de Berlín</vt:lpstr>
      <vt:lpstr>Diapositiva 23</vt:lpstr>
      <vt:lpstr>Historia de Rusia</vt:lpstr>
      <vt:lpstr>Presidentes de la URSS y Federación Rusa</vt:lpstr>
      <vt:lpstr>Cambios en el Orden Mundial</vt:lpstr>
      <vt:lpstr>Retratos de la época</vt:lpstr>
      <vt:lpstr>Globalización (NOEI)</vt:lpstr>
      <vt:lpstr>El Consenso de Washintong</vt:lpstr>
      <vt:lpstr>Naturaleza de la transformación económica</vt:lpstr>
      <vt:lpstr>Diapositiva 31</vt:lpstr>
      <vt:lpstr>La Unión Europea</vt:lpstr>
      <vt:lpstr>Tratado de Maastricht</vt:lpstr>
      <vt:lpstr>Diapositiva 34</vt:lpstr>
      <vt:lpstr>Retratos de la época</vt:lpstr>
      <vt:lpstr>Países Emergentes</vt:lpstr>
      <vt:lpstr>Brasil</vt:lpstr>
      <vt:lpstr>Principales exportaciones</vt:lpstr>
      <vt:lpstr>RUSIA</vt:lpstr>
      <vt:lpstr>Principales exportaciones</vt:lpstr>
      <vt:lpstr>INDIA</vt:lpstr>
      <vt:lpstr>Principales exportaciones</vt:lpstr>
      <vt:lpstr>CHINA</vt:lpstr>
      <vt:lpstr>Principales exportaciones</vt:lpstr>
      <vt:lpstr>Sudeste Asiático: “Los Tigres Asiáticos</vt:lpstr>
      <vt:lpstr>Australasia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de las Exposiciones</dc:title>
  <dc:creator>USUARIO</dc:creator>
  <cp:lastModifiedBy>USUARIO</cp:lastModifiedBy>
  <cp:revision>8</cp:revision>
  <dcterms:created xsi:type="dcterms:W3CDTF">2012-08-25T14:17:01Z</dcterms:created>
  <dcterms:modified xsi:type="dcterms:W3CDTF">2012-08-25T14:58:57Z</dcterms:modified>
</cp:coreProperties>
</file>