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3B32FB8-8025-4E8A-BA14-47DEAE116999}">
          <p14:sldIdLst>
            <p14:sldId id="256"/>
            <p14:sldId id="26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8"/>
            <p14:sldId id="264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howGuides="1">
      <p:cViewPr>
        <p:scale>
          <a:sx n="46" d="100"/>
          <a:sy n="46" d="100"/>
        </p:scale>
        <p:origin x="-2196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A5FDA-2C24-49DB-8F9F-8032A4CF01B4}" type="datetimeFigureOut">
              <a:rPr lang="es-ES" smtClean="0"/>
              <a:pPr/>
              <a:t>31/08/2012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B76C2-914B-4966-9C4B-9EF7B7FB8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08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76C2-914B-4966-9C4B-9EF7B7FB86B3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3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8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9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CuadroTexto"/>
          <p:cNvSpPr txBox="1"/>
          <p:nvPr/>
        </p:nvSpPr>
        <p:spPr>
          <a:xfrm>
            <a:off x="6786563" y="6540500"/>
            <a:ext cx="24288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i="1" dirty="0">
                <a:latin typeface="Arial" pitchFamily="34" charset="0"/>
                <a:cs typeface="Arial" pitchFamily="34" charset="0"/>
              </a:rPr>
              <a:t>Barboza, Perdomo y Rodríguez 2009</a:t>
            </a:r>
            <a:endParaRPr lang="es-VE" sz="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B0C9-CB65-4108-9136-DF7C32F93130}" type="datetimeFigureOut">
              <a:rPr lang="es-ES" smtClean="0"/>
              <a:pPr/>
              <a:t>31/08/2012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C67A7-C326-401F-B7F6-C75DC27AE9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1789" y="4941168"/>
            <a:ext cx="8650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GEOPOLÍTICA DE ALEMANIA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1196752"/>
            <a:ext cx="763284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ALEMANIA Y LA </a:t>
            </a:r>
          </a:p>
          <a:p>
            <a:pPr algn="ctr"/>
            <a:r>
              <a:rPr lang="es-E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MITTELEUROPA</a:t>
            </a:r>
            <a:endParaRPr lang="es-E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3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baborcruceros.com/imagenes/mapas/havel-o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333750" cy="4762500"/>
          </a:xfrm>
          <a:prstGeom prst="rect">
            <a:avLst/>
          </a:prstGeom>
          <a:noFill/>
        </p:spPr>
      </p:pic>
      <p:pic>
        <p:nvPicPr>
          <p:cNvPr id="1028" name="Picture 4" descr="http://alerce.pntic.mec.es/pong0000/IIGM/Imagen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133768" cy="4112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420888"/>
            <a:ext cx="90045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</a:t>
            </a:r>
            <a:r>
              <a:rPr lang="es-E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GIGANTE ECONOMICO,</a:t>
            </a:r>
          </a:p>
          <a:p>
            <a:pPr algn="ctr"/>
            <a:r>
              <a:rPr lang="es-E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ENANO POLITICO?</a:t>
            </a:r>
            <a:endParaRPr lang="es-E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6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ollmodels.net/nreviews/airplanes/48me262modeldad/white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043549" cy="2279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gm.casposidad.com/fotos/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28" y="2900134"/>
            <a:ext cx="4282281" cy="295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1" y="1986200"/>
            <a:ext cx="6357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PAPEL INTERNACIONAL DE </a:t>
            </a:r>
          </a:p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ALEMANIA</a:t>
            </a:r>
            <a:endParaRPr lang="es-E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2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728192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Ubicación de Alemania antes y después.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redul.wikispaces.com/file/view/1BacHisT07mapa-alemania1918.png/39030276/1BacHisT07mapa-alemania19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988842"/>
            <a:ext cx="4571999" cy="4036218"/>
          </a:xfrm>
          <a:prstGeom prst="rect">
            <a:avLst/>
          </a:prstGeom>
          <a:noFill/>
        </p:spPr>
      </p:pic>
      <p:pic>
        <p:nvPicPr>
          <p:cNvPr id="22532" name="Picture 4" descr="http://4.bp.blogspot.com/-UVfogIW0-fI/T5sKFnYwHJI/AAAAAAAAALA/_TCr7hbQeWI/s1600/INICIOS+DE+LA+2%C2%AA+GUERRA+MUND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427984" cy="4188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0460" y="109719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 Geografía:</a:t>
            </a:r>
          </a:p>
          <a:p>
            <a:pPr algn="ctr"/>
            <a:endParaRPr lang="es-ES" dirty="0" smtClean="0"/>
          </a:p>
          <a:p>
            <a:r>
              <a:rPr lang="es-ES" dirty="0" smtClean="0"/>
              <a:t>1- II mayor población europea</a:t>
            </a:r>
          </a:p>
          <a:p>
            <a:r>
              <a:rPr lang="es-ES" dirty="0" smtClean="0"/>
              <a:t>2- VII país con &gt; superficie continental.</a:t>
            </a:r>
          </a:p>
          <a:p>
            <a:r>
              <a:rPr lang="es-ES" dirty="0"/>
              <a:t>3- 349.223 km² de terreno y 7.798 km² de </a:t>
            </a:r>
            <a:r>
              <a:rPr lang="es-ES" dirty="0" smtClean="0"/>
              <a:t>agua</a:t>
            </a:r>
          </a:p>
        </p:txBody>
      </p:sp>
      <p:pic>
        <p:nvPicPr>
          <p:cNvPr id="8194" name="Picture 2" descr="http://www.mundoenred.com/images/guias/portales/imagen-6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61" y="404664"/>
            <a:ext cx="2969732" cy="2862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386104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Políticamente- Actualidad</a:t>
            </a:r>
          </a:p>
          <a:p>
            <a:pPr algn="ctr"/>
            <a:endParaRPr lang="es-ES" dirty="0" smtClean="0"/>
          </a:p>
          <a:p>
            <a:r>
              <a:rPr lang="es-ES" dirty="0" smtClean="0"/>
              <a:t>1- Forma de Gobierno: República Federal Parlamentaria </a:t>
            </a:r>
          </a:p>
          <a:p>
            <a:r>
              <a:rPr lang="es-ES" dirty="0" smtClean="0"/>
              <a:t>2- Orden </a:t>
            </a:r>
            <a:r>
              <a:rPr lang="es-ES" dirty="0"/>
              <a:t>nacional establecido bajo </a:t>
            </a:r>
            <a:r>
              <a:rPr lang="es-ES" dirty="0" err="1"/>
              <a:t>Grundgesetz</a:t>
            </a:r>
            <a:r>
              <a:rPr lang="es-ES" dirty="0"/>
              <a:t> (Ley Fundamental</a:t>
            </a:r>
            <a:r>
              <a:rPr lang="es-ES" dirty="0" smtClean="0"/>
              <a:t>)          [Constitución]</a:t>
            </a:r>
          </a:p>
          <a:p>
            <a:r>
              <a:rPr lang="es-ES" dirty="0" smtClean="0"/>
              <a:t>3- Conformada por 16 estados, 439 distritos &amp; ciudades.</a:t>
            </a:r>
          </a:p>
        </p:txBody>
      </p:sp>
      <p:pic>
        <p:nvPicPr>
          <p:cNvPr id="8196" name="Picture 4" descr="http://upload.wikimedia.org/wikipedia/commons/thumb/2/28/Angela_Merkel_%282008%29-2.jpg/170px-Angela_Merkel_%282008%29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39" y="3861048"/>
            <a:ext cx="1619250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5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9/90/Flag-map_of_Aleman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408">
            <a:off x="4366756" y="645422"/>
            <a:ext cx="2487230" cy="286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elibro.com/wp-content/uploads/2012/04/alema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00">
            <a:off x="723866" y="784034"/>
            <a:ext cx="3816424" cy="3511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1721" y="5245574"/>
            <a:ext cx="8565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Hemos de resaltar,  que sin duda alguna el país europeo cuyas características geopolíticas </a:t>
            </a:r>
          </a:p>
          <a:p>
            <a:pPr algn="ctr"/>
            <a:r>
              <a:rPr lang="es-ES" dirty="0" smtClean="0"/>
              <a:t>más han cambiado desde la tan recordada II Guerra Mundial es Alemania.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2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4854954"/>
            <a:ext cx="70709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FINALES SIGLO XIX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692696"/>
            <a:ext cx="80461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1- Unificación Alemana: </a:t>
            </a:r>
          </a:p>
          <a:p>
            <a:endParaRPr lang="es-ES" dirty="0" smtClean="0"/>
          </a:p>
          <a:p>
            <a:r>
              <a:rPr lang="es-ES" dirty="0" smtClean="0"/>
              <a:t>Significó la reunión de 38 estados diferentes en lo que hoy es el territorio geográfico</a:t>
            </a:r>
          </a:p>
          <a:p>
            <a:r>
              <a:rPr lang="es-ES" dirty="0" smtClean="0"/>
              <a:t>Alemán.</a:t>
            </a:r>
          </a:p>
          <a:p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2052" name="Picture 4" descr="http://static.icarito.cl/200912/601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8467"/>
            <a:ext cx="3847504" cy="2978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059832" y="6268670"/>
            <a:ext cx="530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Creación </a:t>
            </a:r>
            <a:r>
              <a:rPr lang="es-ES" b="1" dirty="0"/>
              <a:t>del Imperio Alemán el 18 de enero de 1871.</a:t>
            </a:r>
          </a:p>
        </p:txBody>
      </p:sp>
    </p:spTree>
    <p:extLst>
      <p:ext uri="{BB962C8B-B14F-4D97-AF65-F5344CB8AC3E}">
        <p14:creationId xmlns:p14="http://schemas.microsoft.com/office/powerpoint/2010/main" val="35718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e.kalipedia.com/kalipediamedia/geografia/media/200704/10/geodescriptiva/20070410klpgeodes_162.Ies.S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399">
            <a:off x="496015" y="826746"/>
            <a:ext cx="3644879" cy="2686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o.kalipedia.com/kalipediamedia/historia/media/200808/07/hisbolivia/20080807klphishbo_19_Ies_S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105">
            <a:off x="4579927" y="695921"/>
            <a:ext cx="3932621" cy="2947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_fDauylRSRIo/S1cWK9wdHBI/AAAAAAAAG5k/qvTAwzu7RD8/s400/REVOLUCION_INDUSTR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943">
            <a:off x="1741738" y="2223501"/>
            <a:ext cx="4092894" cy="3069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47864" y="6093296"/>
            <a:ext cx="480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Desde finales siglo XIX, </a:t>
            </a:r>
          </a:p>
          <a:p>
            <a:r>
              <a:rPr lang="es-ES" dirty="0" smtClean="0"/>
              <a:t>Potencia Militar e Industrial, Imperio Conquistador.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66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7" y="3388350"/>
            <a:ext cx="349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INVASIÓN ALEMANA A POLONIA</a:t>
            </a:r>
            <a:endParaRPr lang="es-ES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339752" y="1628800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008201" y="899428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IMPERIO CONQUISTADOR</a:t>
            </a:r>
          </a:p>
          <a:p>
            <a:pPr algn="ctr"/>
            <a:r>
              <a:rPr lang="es-ES" dirty="0" smtClean="0"/>
              <a:t>ALEMANIA NAZI</a:t>
            </a:r>
            <a:endParaRPr lang="es-ES" dirty="0"/>
          </a:p>
        </p:txBody>
      </p:sp>
      <p:pic>
        <p:nvPicPr>
          <p:cNvPr id="4098" name="Picture 2" descr="http://alerce.pntic.mec.es/~pong0000/images/naz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36" y="291570"/>
            <a:ext cx="1987270" cy="1862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pfNjVXnmxhk/TZszOQqudOI/AAAAAAAAANs/islBuw88zcM/s1600/invasionPolonia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63" y="2708920"/>
            <a:ext cx="4088296" cy="2697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176959" y="6268670"/>
            <a:ext cx="35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DETONANTE II GUERRA MUNDIAL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94144" y="37687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1939</a:t>
            </a:r>
          </a:p>
        </p:txBody>
      </p:sp>
    </p:spTree>
    <p:extLst>
      <p:ext uri="{BB962C8B-B14F-4D97-AF65-F5344CB8AC3E}">
        <p14:creationId xmlns:p14="http://schemas.microsoft.com/office/powerpoint/2010/main" val="19233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t0.gstatic.com/images?q=tbn:ANd9GcRHXkphrpkSliWqG5gJzCwROrYSTFoKtonKlmqd92ycZ66VmsUpGxAsooV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5" y="1052736"/>
            <a:ext cx="2986933" cy="14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woodlands-junior.kent.sch.uk/customs/images/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1" y="2484334"/>
            <a:ext cx="2986933" cy="14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bbc.co.uk/coventry/content/images/2005/03/30/eurovision_flag_france_470x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4" y="3903178"/>
            <a:ext cx="2986933" cy="14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her.itesm.mx/inflowmatico/wp-content/uploads/2012/02/aleman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986933" cy="14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assion-4-pizza.com/images/italian_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0318"/>
            <a:ext cx="2986933" cy="15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japan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51" y="-5486400"/>
            <a:ext cx="6702624" cy="50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japan fla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79897"/>
            <a:ext cx="2986933" cy="14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3779912" y="3018475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bauldejosete.files.wordpress.com/2008/04/muro_de_berl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2901"/>
            <a:ext cx="3456384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_OGPfg-jwPxo/TBDi2frQrtI/AAAAAAAAAA8/avFW3RK4qrM/S660/mapa_muros2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2901"/>
            <a:ext cx="4608512" cy="487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37345" y="133569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13 de agosto de 1961</a:t>
            </a:r>
            <a:endParaRPr lang="es-ES" dirty="0"/>
          </a:p>
        </p:txBody>
      </p:sp>
      <p:pic>
        <p:nvPicPr>
          <p:cNvPr id="6150" name="Picture 6" descr="http://upload.wikimedia.org/wikipedia/commons/thumb/5/5d/Berlinermauer.jpg/300px-Berlinermau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96952"/>
            <a:ext cx="3456384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40746" y="6196662"/>
            <a:ext cx="622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 República Federal Alemana</a:t>
            </a:r>
            <a:r>
              <a:rPr lang="es-ES" dirty="0"/>
              <a:t> </a:t>
            </a:r>
            <a:r>
              <a:rPr lang="es-ES" dirty="0" smtClean="0"/>
              <a:t>&amp;</a:t>
            </a:r>
            <a:r>
              <a:rPr lang="es-ES" b="1" dirty="0" smtClean="0"/>
              <a:t>República </a:t>
            </a:r>
            <a:r>
              <a:rPr lang="es-ES" b="1" dirty="0"/>
              <a:t>Democrática Alemana</a:t>
            </a:r>
          </a:p>
        </p:txBody>
      </p:sp>
    </p:spTree>
    <p:extLst>
      <p:ext uri="{BB962C8B-B14F-4D97-AF65-F5344CB8AC3E}">
        <p14:creationId xmlns:p14="http://schemas.microsoft.com/office/powerpoint/2010/main" val="6793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7/77/Bundesarchiv_Bild_183-1990-0221-027,_Berlin,_Blick_auf_Stra%C3%9Fe_des_17._Juni.jpg/250px-Bundesarchiv_Bild_183-1990-0221-027,_Berlin,_Blick_auf_Stra%C3%9Fe_des_17._Ju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2" y="764703"/>
            <a:ext cx="3456384" cy="4811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_cLiVCUtUvPU/TI-3vVrL0mI/AAAAAAAAAAY/754JpJ_b4Nw/s1600/mu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650">
            <a:off x="3957250" y="2185378"/>
            <a:ext cx="4038600" cy="3038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 rot="20975829">
            <a:off x="4113268" y="1910155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9 de noviembre de 1989</a:t>
            </a:r>
          </a:p>
        </p:txBody>
      </p:sp>
    </p:spTree>
    <p:extLst>
      <p:ext uri="{BB962C8B-B14F-4D97-AF65-F5344CB8AC3E}">
        <p14:creationId xmlns:p14="http://schemas.microsoft.com/office/powerpoint/2010/main" val="14744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C(3)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307859-15C4-4997-B814-3F32C1886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CSC(3)</Template>
  <TotalTime>284</TotalTime>
  <Words>198</Words>
  <Application>Microsoft Office PowerPoint</Application>
  <PresentationFormat>Presentación en pantalla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CSC(3)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Ubicación de Alemania antes y después.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usuaris</dc:creator>
  <cp:lastModifiedBy>docente upb</cp:lastModifiedBy>
  <cp:revision>25</cp:revision>
  <dcterms:created xsi:type="dcterms:W3CDTF">2012-08-14T18:08:53Z</dcterms:created>
  <dcterms:modified xsi:type="dcterms:W3CDTF">2012-08-31T21:44:04Z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TC300082709990</vt:lpwstr>
  </property>
</Properties>
</file>