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57" r:id="rId15"/>
    <p:sldId id="258" r:id="rId16"/>
    <p:sldId id="259" r:id="rId17"/>
    <p:sldId id="261" r:id="rId18"/>
    <p:sldId id="260" r:id="rId19"/>
  </p:sldIdLst>
  <p:sldSz cx="9144000" cy="6858000" type="screen4x3"/>
  <p:notesSz cx="6946900" cy="92837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 autoAdjust="0"/>
    <p:restoredTop sz="94600" autoAdjust="0"/>
  </p:normalViewPr>
  <p:slideViewPr>
    <p:cSldViewPr>
      <p:cViewPr>
        <p:scale>
          <a:sx n="90" d="100"/>
          <a:sy n="90" d="100"/>
        </p:scale>
        <p:origin x="-918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>
                <a:latin typeface="Times New Roman" pitchFamily="18" charset="0"/>
              </a:defRPr>
            </a:lvl1pPr>
          </a:lstStyle>
          <a:p>
            <a:fld id="{61E46FB2-C8DE-4B86-857E-C91BA0D94DDC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8866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410075"/>
            <a:ext cx="5095875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Haga clic para modificar estilos de título</a:t>
            </a:r>
          </a:p>
          <a:p>
            <a:pPr lvl="1"/>
            <a:r>
              <a:rPr lang="en-GB" smtClean="0"/>
              <a:t>Segundo nivel</a:t>
            </a:r>
          </a:p>
          <a:p>
            <a:pPr lvl="2"/>
            <a:r>
              <a:rPr lang="en-GB" smtClean="0"/>
              <a:t>Tercer nivel</a:t>
            </a:r>
          </a:p>
          <a:p>
            <a:pPr lvl="3"/>
            <a:r>
              <a:rPr lang="en-GB" smtClean="0"/>
              <a:t>Cuarto nivel</a:t>
            </a:r>
          </a:p>
          <a:p>
            <a:pPr lvl="4"/>
            <a:r>
              <a:rPr lang="en-GB" smtClean="0"/>
              <a:t>Quinto nivel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>
                <a:latin typeface="Times New Roman" pitchFamily="18" charset="0"/>
              </a:defRPr>
            </a:lvl1pPr>
          </a:lstStyle>
          <a:p>
            <a:fld id="{3322DA97-730E-426E-9457-9D38A67C7D30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4633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2438400" y="2133600"/>
            <a:ext cx="5562600" cy="1774825"/>
          </a:xfrm>
        </p:spPr>
        <p:txBody>
          <a:bodyPr/>
          <a:lstStyle>
            <a:lvl1pPr>
              <a:lnSpc>
                <a:spcPct val="100000"/>
              </a:lnSpc>
              <a:defRPr sz="4800"/>
            </a:lvl1pPr>
          </a:lstStyle>
          <a:p>
            <a:pPr lvl="0"/>
            <a:r>
              <a:rPr lang="es-ES" noProof="0" smtClean="0"/>
              <a:t>Haga clic para modificar el estilo de título del patrón</a:t>
            </a:r>
            <a:endParaRPr lang="en-GB" noProof="0" smtClean="0"/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38400" y="3962400"/>
            <a:ext cx="5562600" cy="990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 noProof="0" smtClean="0"/>
              <a:t>Haga clic para modificar el estilo de subtítulo del patrón</a:t>
            </a:r>
            <a:endParaRPr lang="en-GB" noProof="0" smtClean="0"/>
          </a:p>
        </p:txBody>
      </p:sp>
      <p:sp>
        <p:nvSpPr>
          <p:cNvPr id="3093" name="Rectangle 2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094" name="Rectangle 2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095" name="Rectangle 2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1DB6519-B037-4422-872D-272B1E21397A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A23709-530C-4709-B1D0-95465AFCC77D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106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953250" y="274638"/>
            <a:ext cx="196215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066800" y="274638"/>
            <a:ext cx="573405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22238D-2B78-485E-B62B-B1FA118C9908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9202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9593F2-FA60-42A0-958C-8CFA49FC1597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432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FFEAAF-E284-4CBB-BCA2-4173AB6A0517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916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668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0CFFE9-F81B-4D50-B1D5-F64C44C53481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645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CC9921-DB88-408E-9A46-DF9D1208D30B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306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2A8469-F87F-4ABA-9E8A-66A745F6AE5A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022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32E2A0-F954-495B-B4EA-FA9CF416B596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1610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141176-16C3-4906-81A1-0AA10F0EB4CD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201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AE3666-EAA4-4564-9D5A-624DC31DCD3D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0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274638"/>
            <a:ext cx="7848600" cy="117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Haga clic para modificar estilo de título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00200"/>
            <a:ext cx="73152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Haga clic para modificar estilos de título</a:t>
            </a:r>
          </a:p>
          <a:p>
            <a:pPr lvl="1"/>
            <a:r>
              <a:rPr lang="en-GB" smtClean="0"/>
              <a:t>Segundo nivel</a:t>
            </a:r>
          </a:p>
          <a:p>
            <a:pPr lvl="2"/>
            <a:r>
              <a:rPr lang="en-GB" smtClean="0"/>
              <a:t>Tercer nivel</a:t>
            </a:r>
          </a:p>
          <a:p>
            <a:pPr lvl="3"/>
            <a:r>
              <a:rPr lang="en-GB" smtClean="0"/>
              <a:t>Cuarto nivel</a:t>
            </a:r>
          </a:p>
          <a:p>
            <a:pPr lvl="4"/>
            <a:r>
              <a:rPr lang="en-GB" smtClean="0"/>
              <a:t>Quinto nivel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2286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400800"/>
            <a:ext cx="48768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0" y="6400800"/>
            <a:ext cx="12954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fld id="{569A3DF6-B111-4BA8-BEAF-7ACFFA158DBB}" type="slidenum">
              <a:rPr lang="en-GB"/>
              <a:pPr/>
              <a:t>‹Nº›</a:t>
            </a:fld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6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Garamond" pitchFamily="18" charset="0"/>
        <a:buChar char="−"/>
        <a:defRPr sz="24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Garamond" pitchFamily="18" charset="0"/>
        <a:buChar char="−"/>
        <a:defRPr sz="16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052736"/>
            <a:ext cx="5112568" cy="5317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827584" y="2276872"/>
            <a:ext cx="7992888" cy="2808312"/>
          </a:xfrm>
        </p:spPr>
        <p:txBody>
          <a:bodyPr/>
          <a:lstStyle/>
          <a:p>
            <a:r>
              <a:rPr lang="en-GB" sz="5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avie" pitchFamily="82" charset="0"/>
              </a:rPr>
              <a:t>GEOPOLÍTICA DE LATINOAMÉRICA</a:t>
            </a:r>
            <a:endParaRPr lang="en-GB" sz="54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Ravie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67544" y="292586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Entre las </a:t>
            </a:r>
            <a:r>
              <a:rPr lang="es-MX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</a:t>
            </a:r>
            <a:r>
              <a:rPr lang="es-MX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uerras Mundiales:</a:t>
            </a:r>
            <a:endParaRPr lang="es-MX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805" y="1268760"/>
            <a:ext cx="3060340" cy="24790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487225" y="3933056"/>
            <a:ext cx="8466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latin typeface="Arial" pitchFamily="34" charset="0"/>
                <a:cs typeface="Arial" pitchFamily="34" charset="0"/>
              </a:rPr>
              <a:t>Las ideas Fascista tuvieron sedujeron a las clases medias y los círculos políticos y militares de Latinoamérica ,pero no les gusto mucho que este idealismo fuera en contra de la democracia. </a:t>
            </a:r>
            <a:endParaRPr lang="es-MX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192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934952" y="52830"/>
            <a:ext cx="725115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Durante y después de</a:t>
            </a:r>
          </a:p>
          <a:p>
            <a:pPr algn="ctr"/>
            <a:r>
              <a:rPr lang="es-E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La guerra fría</a:t>
            </a:r>
            <a:r>
              <a:rPr lang="es-E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es-E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33886" y="1579817"/>
            <a:ext cx="3168352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2000" dirty="0" smtClean="0"/>
              <a:t>Tras la segunda Guerra Mundial</a:t>
            </a:r>
            <a:endParaRPr lang="es-MX" sz="2000" dirty="0"/>
          </a:p>
        </p:txBody>
      </p:sp>
      <p:sp>
        <p:nvSpPr>
          <p:cNvPr id="6" name="5 CuadroTexto"/>
          <p:cNvSpPr txBox="1"/>
          <p:nvPr/>
        </p:nvSpPr>
        <p:spPr>
          <a:xfrm>
            <a:off x="467544" y="2426203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Ideas Marxistas</a:t>
            </a:r>
            <a:endParaRPr lang="es-MX" dirty="0"/>
          </a:p>
        </p:txBody>
      </p:sp>
      <p:sp>
        <p:nvSpPr>
          <p:cNvPr id="7" name="6 Flecha izquierda"/>
          <p:cNvSpPr/>
          <p:nvPr/>
        </p:nvSpPr>
        <p:spPr>
          <a:xfrm rot="10800000">
            <a:off x="2012845" y="2724155"/>
            <a:ext cx="360040" cy="288032"/>
          </a:xfrm>
          <a:prstGeom prst="leftArrow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CuadroTexto"/>
          <p:cNvSpPr txBox="1"/>
          <p:nvPr/>
        </p:nvSpPr>
        <p:spPr>
          <a:xfrm>
            <a:off x="2411760" y="2287703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El subdesarrollo de Latinoamérica era culpa del imperialismo se Estados Unidos </a:t>
            </a:r>
            <a:endParaRPr lang="es-MX" dirty="0"/>
          </a:p>
        </p:txBody>
      </p:sp>
      <p:sp>
        <p:nvSpPr>
          <p:cNvPr id="9" name="8 Flecha izquierda"/>
          <p:cNvSpPr/>
          <p:nvPr/>
        </p:nvSpPr>
        <p:spPr>
          <a:xfrm rot="13412303">
            <a:off x="6308839" y="3409069"/>
            <a:ext cx="360040" cy="288032"/>
          </a:xfrm>
          <a:prstGeom prst="leftArrow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Flecha izquierda"/>
          <p:cNvSpPr/>
          <p:nvPr/>
        </p:nvSpPr>
        <p:spPr>
          <a:xfrm rot="18667900">
            <a:off x="2317086" y="3480988"/>
            <a:ext cx="360040" cy="288032"/>
          </a:xfrm>
          <a:prstGeom prst="leftArrow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CuadroTexto"/>
          <p:cNvSpPr txBox="1"/>
          <p:nvPr/>
        </p:nvSpPr>
        <p:spPr>
          <a:xfrm>
            <a:off x="1151620" y="3975398"/>
            <a:ext cx="2520280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2000" dirty="0" smtClean="0"/>
              <a:t>Superar </a:t>
            </a:r>
            <a:r>
              <a:rPr lang="es-MX" sz="1800" dirty="0" smtClean="0"/>
              <a:t>problemas</a:t>
            </a:r>
            <a:r>
              <a:rPr lang="es-MX" sz="2000" dirty="0" smtClean="0"/>
              <a:t> internos y defender su unión continental ,por lo tanto fue nombrado como uno de los 3 continentes del “Tercer Mundo”.</a:t>
            </a:r>
            <a:endParaRPr lang="es-MX" sz="20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3563888" y="3209505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s-MX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IDEAS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CASTRISTA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5497264" y="3975398"/>
            <a:ext cx="2808312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800" dirty="0" smtClean="0"/>
              <a:t>La negación de la nación llevaba a favorecer las reacciones ultranacionalistas y anticomunistas .</a:t>
            </a:r>
            <a:r>
              <a:rPr lang="es-MX" sz="1800" dirty="0"/>
              <a:t>S</a:t>
            </a:r>
            <a:r>
              <a:rPr lang="es-MX" sz="1800" dirty="0" smtClean="0"/>
              <a:t>ostenidas por  Estados Unidos</a:t>
            </a:r>
            <a:endParaRPr lang="es-MX" sz="1800" dirty="0"/>
          </a:p>
        </p:txBody>
      </p:sp>
    </p:spTree>
    <p:extLst>
      <p:ext uri="{BB962C8B-B14F-4D97-AF65-F5344CB8AC3E}">
        <p14:creationId xmlns:p14="http://schemas.microsoft.com/office/powerpoint/2010/main" val="2579895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83568" y="332656"/>
            <a:ext cx="4320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 Centroamérica :</a:t>
            </a:r>
          </a:p>
          <a:p>
            <a:pPr algn="ctr"/>
            <a:endParaRPr lang="es-MX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es-MX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83568" y="1348319"/>
            <a:ext cx="7920880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2000" dirty="0" smtClean="0">
                <a:latin typeface="Arial" pitchFamily="34" charset="0"/>
                <a:cs typeface="Arial" pitchFamily="34" charset="0"/>
              </a:rPr>
              <a:t>Nicaragua ,Salvador y Guatemala fueron mas largos lo s periodos de guerras entre los revolucionarios y los no revolucionarios</a:t>
            </a:r>
            <a:endParaRPr lang="es-MX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755576" y="806826"/>
            <a:ext cx="151216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800" dirty="0" smtClean="0"/>
              <a:t>Años 60 y 80</a:t>
            </a:r>
            <a:endParaRPr lang="es-MX" sz="1800" dirty="0"/>
          </a:p>
        </p:txBody>
      </p:sp>
      <p:sp>
        <p:nvSpPr>
          <p:cNvPr id="7" name="6 CuadroTexto"/>
          <p:cNvSpPr txBox="1"/>
          <p:nvPr/>
        </p:nvSpPr>
        <p:spPr>
          <a:xfrm>
            <a:off x="668047" y="2255901"/>
            <a:ext cx="7920880" cy="132343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2000" dirty="0" smtClean="0">
                <a:latin typeface="Arial" pitchFamily="34" charset="0"/>
                <a:cs typeface="Arial" pitchFamily="34" charset="0"/>
              </a:rPr>
              <a:t>En Brasil, Argentina y Chile los movimientos ultranacionalista y anticomunistas marcaron la opinión publica los Norteamericanos apoyaron a estos con golpes de estado. </a:t>
            </a:r>
          </a:p>
          <a:p>
            <a:endParaRPr lang="es-MX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602063" y="3717032"/>
            <a:ext cx="333136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>
                <a:latin typeface="Arial" pitchFamily="34" charset="0"/>
                <a:cs typeface="Arial" pitchFamily="34" charset="0"/>
              </a:rPr>
              <a:t>Argentina y 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Chile</a:t>
            </a:r>
          </a:p>
          <a:p>
            <a:r>
              <a:rPr lang="es-MX" dirty="0" smtClean="0">
                <a:latin typeface="Arial" pitchFamily="34" charset="0"/>
                <a:cs typeface="Arial" pitchFamily="34" charset="0"/>
              </a:rPr>
              <a:t>Estrecho Magallanes.</a:t>
            </a:r>
          </a:p>
          <a:p>
            <a:endParaRPr lang="es-MX" dirty="0">
              <a:latin typeface="Arial" pitchFamily="34" charset="0"/>
              <a:cs typeface="Arial" pitchFamily="34" charset="0"/>
            </a:endParaRPr>
          </a:p>
          <a:p>
            <a:endParaRPr lang="es-MX" dirty="0"/>
          </a:p>
        </p:txBody>
      </p:sp>
      <p:sp>
        <p:nvSpPr>
          <p:cNvPr id="9" name="8 Rectángulo"/>
          <p:cNvSpPr/>
          <p:nvPr/>
        </p:nvSpPr>
        <p:spPr>
          <a:xfrm>
            <a:off x="4067944" y="3740736"/>
            <a:ext cx="22605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b="1" dirty="0" smtClean="0">
                <a:latin typeface="Arial" pitchFamily="34" charset="0"/>
                <a:cs typeface="Arial" pitchFamily="34" charset="0"/>
              </a:rPr>
              <a:t>Brasil</a:t>
            </a:r>
            <a:r>
              <a:rPr lang="es-MX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1600" b="1" dirty="0" smtClean="0">
                <a:latin typeface="Arial" pitchFamily="34" charset="0"/>
                <a:cs typeface="Arial" pitchFamily="34" charset="0"/>
              </a:rPr>
              <a:t>y  </a:t>
            </a:r>
            <a:r>
              <a:rPr lang="es-MX" sz="1200" b="1" dirty="0">
                <a:latin typeface="Arial" pitchFamily="34" charset="0"/>
                <a:cs typeface="Arial" pitchFamily="34" charset="0"/>
              </a:rPr>
              <a:t>Argentina</a:t>
            </a:r>
            <a:r>
              <a:rPr lang="es-MX" sz="1600" b="1" dirty="0">
                <a:latin typeface="Arial" pitchFamily="34" charset="0"/>
                <a:cs typeface="Arial" pitchFamily="34" charset="0"/>
              </a:rPr>
              <a:t> </a:t>
            </a:r>
            <a:endParaRPr lang="es-MX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s-MX" sz="1600" dirty="0" smtClean="0">
                <a:latin typeface="Arial" pitchFamily="34" charset="0"/>
                <a:cs typeface="Arial" pitchFamily="34" charset="0"/>
              </a:rPr>
              <a:t>Estuario del Rio de la Plata.</a:t>
            </a:r>
            <a:endParaRPr lang="es-MX" sz="16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6741577" y="3786211"/>
            <a:ext cx="2088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latin typeface="Arial" pitchFamily="34" charset="0"/>
                <a:cs typeface="Arial" pitchFamily="34" charset="0"/>
              </a:rPr>
              <a:t>Perú y Chile</a:t>
            </a:r>
          </a:p>
          <a:p>
            <a:r>
              <a:rPr lang="es-MX" sz="2000" dirty="0" smtClean="0">
                <a:latin typeface="Arial" pitchFamily="34" charset="0"/>
                <a:cs typeface="Arial" pitchFamily="34" charset="0"/>
              </a:rPr>
              <a:t>Aguas territoriales.</a:t>
            </a:r>
            <a:endParaRPr lang="es-MX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44" y="4653136"/>
            <a:ext cx="3129136" cy="1916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908" y="4653136"/>
            <a:ext cx="2740614" cy="193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4906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t3.gstatic.com/images?q=tbn:ANd9GcQPWSSpp9oWGCqR_Dk-wwq_7wmEU4a6bLHMh0gNtEf7_tX9cwV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325" y="465137"/>
            <a:ext cx="4248472" cy="287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ggGEBIIBwgTEgkTGBAYFhMTDRoXHBsYHxkXFxcaGBYXISgeGRovIBcTIDsgIyc1LTMxGCAxNjE2NSg3OC8BCQoKDgwOGg4PGTYkHiQ1NS4sKiw1MjU0LSwwNDU0MC0uMC8tMCwtMC4yLSwzLDUvNS82MiwvLikvNC40NSwsLP/AABEIALgBEgMBIgACEQEDEQH/xAAcAAEAAgMBAQEAAAAAAAAAAAAAAQYCBQcEAwj/xAAzEAACAQMDAQcDBAICAwEAAAAAAQIDBBEFEiExBhMXQVOT8CIyUQcUYXEjgUKRFbHBFv/EABwBAQACAwEBAQAAAAAAAAAAAAADBAEFBgIHCP/EADQRAAIBAgIGCQQCAgMAAAAAAAABAgMRBJEFFSExQVESExQWUlSS0eEGYXHwgaEi8SMysf/aAAwDAQACEQMRAD8A6gAY1JxpJ1KkkoJNtt4SX5bfRHxJK+xG3MjGpVhRWak0k+Fl4y8N4X5eE3j+GUnW+2WpULpWNgqLhue3a+9lLanlT2vEE31S+qKi3/ftlqNxUq0r65jTq0oRk49xUlJYcU8trMZT+7Ec4ai3w8NdNQ+nMRKMalRqzV7J7fst1ld89xTeLi24rhz/AHaWehXpXMVVozUoPzR9ClrW/wDxruLyjQcakm5zpSai1HEcKGcbZPvIyllPEpPhnv7P9qKVwo299UmrqUnGMZU25dXFxk4LDw0/q44lHPOTxjvp/EYeDqw2x5b5LZtvZWsufHeZjioOXRls/dhZQYU69KtuVKpGTi9ssSTw/wAPHR9OGZnOtNOzLadwADAAAAAAAAAAAAAAAAAAAAAAAAAAAAAAAAAAAAAAAABz/wDUid7UrUaEYyjaKM5KSbinPltZ5WUoxwsZ+p/k6Acx7b0nO+qO0uP8+2jmlKPV7UoqOcxk8PKTw89MvB1P0pBSx/S8MW1dN/bhu3738mv0g/8AiSte7X29jKy0inqPcVbm2nb2k1bUeWo75QjWclFJrG6UY9ccvrlmy7WaPYWllN6fJxUFSltp3T29YL6qbbT5k2nlvlvP51Ot04W2m/tpXyq3MLin3mJtqP8AjnhRz/x4fK4b3Y6Gk1Cd9qip/uZQlUpQjTjGGN2E1FRxHq/PC/vHLOxpYaviK3XRn0YJ24q9tzs9runvfO/2MYbE0qVJKbbfFJX2WXHYuFrfY3muanUtKstLhTX7DvJtx7nOYxnU35f/AD2qMGsp/Yn5GFSlT0Rd5RrVI1WlGEnPHcNVnJfTL76csPnL5jPP8aaWvK5rSvdRsYVK83lyTcGntUU0uY8YT5i/P/W77TVampUra9dso0qzr7KilLMVKcpShU2/djmSx5blgvTws6LoUaisn/2d1ZySb3Xu9zvdK/FNXi9Kq6kpyjw3bOF/6/fyWbsLqMLqn3FKa7qEY4illuTxOrOT8vqntWeu2T/q1FC/TOpNutDpT5+2k8N8JbqjXklhRT85Nl9Pm31HRVHSNSMfzn77/wBst9gJudCLYABoC6AAAAAAAAAAAAAAAAAAAAAAAAAAAAAAAAAAAAAAAChdudLv53dK8tLerOEoxjuhuniSlnG2OHFcLzw8vzL6VPX7XVNOrVtWtrrFq4RTzVw48NNJOE192yWUl5rzydB9O1XSxnSjJJ2aSlezbsrbOPHc91ijjoKVKzTtfhwKbeW1pZ2bt6k5Rv5VYTqU5fU6dNd7FLjq+YyfTO5fjjKy7UUtIl/jtIVltjCcakI7JpNvOE3zjasvL5fTndhCk6ebyFjbUqD34dW43b8SzJU+fqbyodH18scfOhUhQTspaZa1Z1JSlFqo5SXG1QjJT3LnlJt85/19bjR6uLc7z23e1Lfv/hJLju3/AH5+U2neFo3/AC927/0jV9Us9VdO4paZRoU4xpxlCnhZalLMlGO3GU+mfLryj09oKNr+1te5t1GrKDlu7z6tu/bBVI+a2yjiX8PyPnqVxZ3dacNNsqEbOMY4VT6dr3Ld/kjJZbaa+5rDeMZ489ZK4/z37g9ycd8L1uXGIrO7vG4rbu4XThPO1JTpOfVVtsUn0ujfbu2JpO3G7/CW3eeak3JyjZcr8Pz/AD+8i5fplaRp0aledttq7sKo8/VHr9LfCjnHTq1l+WLqVjslot1Yzd3VqL9tOlSUIxrZi/PdsUIRX07fJvmTzyyznyH6hqxq6QqVIy6V7buGzdt5HSYGLjQjFqwABoi4AAAAAAAAAAAAAAAAAAAAAAAAAAAAAAAAAAAAAAADGpThWTp1YKUGmmmspp9U0VnxH0H1ansMeI+g+rU9hm4Wg9Jp3WHn6WVO2YfxrM1faDsbbKbVvZVIW7akpUKKml9Ki4zhHNR8rOUsfW+Pp502kWOk2W6eqvfVztSldOjxLh7V90l9y3ZxhvK6lt8R9B9Wp7DD/UfQX1q1PYZ2GHxumI4dYethajVrXi5Redm7vja1zWVKeElPpxqK/wB7MqMtK0utXzYXLhQxJunTrOtLcnFR2d2nJ4clJZ4exrdl8Wbs32WhGTnf2zqUUuJXFGO6VRz3b0vvjHEYvbPlOTX5PQv1H0FdKtT2GPEfQfVqewyPHYrTGIo9TTws1w6Tu5Z2W3hd3dj1RhhKcuk6i/otAKv4j6D6tT2GPEfQfVqewzk9RaS8vP0s2XbcP41mWgFX8R9B9Wp7DHiPoPq1PYY1FpLy8/Sx23D+NZloBV/EfQfVqewx4j6D6tT2GNRaS8vP0sdtw/jWZaAVfxH0H1ansMeI+g+rU9hjUWkvLz9LHbcP41mWgFX8R9B9Wp7DHiPoPq1PYY1FpLy8/Sx23D+NZloBV/EfQfVqewx4j6D6tT2GNRaS8vP0sdtw/jWZaAVfxH0H1ansMeI+g+rU9hjUWkvLz9LHbcP41mWgFX8R9B9Wp7DHiPoPq1PYY1FpLy8/Sx23D+NZloBV/EfQfVqewx4j6D6tT2GNRaS8vP0sdtw/jWZaAVfxH0H1ansMeI+g+rU9hjUWkvLz9LHbcP41mWgFX8R9B9Wp7DHiPoPq1PYY1FpLy8/Sx23D+NZloBV/EfQfVqewx4j6D6tT2GNRaS8vP0sdtw/jWZaAVfxH0H1ansMeI+g+rU9hjUWkvLz9LHbcP41mWgFX8R9B9Wp7DHiPoPq1PYY1FpLy8/Sx23D+NZloBV/EfQfVqewyRqLSXl5+ljtuH8azOSAA/QRwgAAAAAAAAAAAAAAAANlR0C+ubb/yltSdShGcoTUFulBpKScorlReev8AD/jOHJLeZUW9xrT6ULerdS7uhTcp4k8RWXhJylwvwk3/AKPtfaZeaZtjfWs6UprdFTg4trLWcPlcp9TpH6X6BpCqrUbTWe9vIweaPc7HHPDbUm3Jcpblxz/JDWrKnDpE1Gi6k+juOWg6D+pOjaF2ZUbXT9Of7ytmTqSlNxjDdnEOdu7OFjHEf7Rouw9ppeq3C0zVLGdR1sqFSnUkpQeHy4p7XHzy1xjzQjXUqfWW2GZUHGp1d9pX5W9WEY15U2qUnJRk1w3HG7D88bo/9nzO2dsOyGi/sqFpcairS1t3iE5RUstrnK4cm8Slx55Zx96eq9f9lptXvt0ttOW3Zuz04n9v+zzQxEaquZr4eVJpHjBtbbsvq1zKtTVlOMqEJTq747dsUm+c+bw8JdcGqLCknuZXcWt6AAMmAAAAAAAAAAAAAAAAAAAAAAAAAAAAAAAAAAAdN/T3slpXae07zU9NanTqNRqxm495HmTTw+Wm2s46KKT44irVVSj0mTUaLqy6KObUow3R79yVJtZajl7c4bim0m+vn1R2z9N7js8qFSjoDq/TslVdZYllqSTePp6Qf28Fb/UjsRqtzWeoafRjKwhThGNOEknCMVylB4W3lvgomna3daZSuLS3liFxGEZPL6KWeF+WnKP9Sf5Ks0sVS/xf8e5Zg3hKv+S/n2LZ+qWm1Lmt/wCdtbyFewmqUU4TUu7e36U8P7ZYlJP8tr8Z0nZTtV/+Whc1aFPN9UhCFKTgmo/U3JvLz0w8dG0s9CvZILMaKVPq5bUV5Vm6nWR2M3+q9sb7XbeNjq0Y1ZwadOtjbNeTUmliSa/p5SeXg8ugdo7rs3KdfT6cP3M47VUlHc4rz2pvbl/Ty0/tX851QPfVw6PRtsPHWzculfbzLZf9uKuu6fLS9YzO7hOnOlV/POJKePPbKWH/APVl6js3pNXVa8VC7hQp08TnWqTUVBJ53ctZlxwv/mWaoGFTUU1DZcy6rlJOe2x+h9Z1fRv2U7m9v09PnFwdSlPO7OYtQcM5fXhfycG1alp8azhotWrUtv8Ai6lNRlnLWEovldOcJ89D6R166VnLRXh2zqRqrPVNJppfw+H/AK/k3PYLsrqmq3NDULe3xZ0qtKcqkntWIzUmo+cnw1x/vBUpUlhoyk2Wq1V4mUYxRVAdn7U9idI0yjd6xZ6X3t3KDcaeMwg3xKcaa/tyxz9vGDjBYoV1WV4levQdF2YABOQAAAAAAAAAAAAAAAAAAAAAAAAAAAAAAH0oUKt1KNG3puVWTSjGKy230SX5N/pHb3W9JdGMLtu0ouOKKjGMXHDTi9qWeG+vnh9UXf8ATfQezd/KOraaq6vKPEoVZpqMpRaymorcvuw/+0V79SNB0HRKs3aXNV6hUbm6XG2Ck9zbeM4fOIp/+ik60KlTqpRLyoTp0+tjI0fbXWKWuXta6ta8p2snBw3ZWPogniMunKf/AEaIAtwioxUVwKc5OcnJ8QAD0eQAAAAAAemx1K606SqWtecWnGWI1HHLXKzh/wAHmAavsZlNp3Re+1v6lajcXTloV9KnaQjsW3DU3nMp4kvzhLjOF/LKddW1ztjfXEforOq4y45aa3/SunMl5f0bTslZ6FqFZW2u16tPc8RlBx256JSym08+a4/o6b2t7HaFb2FKnd3FWlZ2iliUEpSe7qnldXLH4WX/ACUXUp4eUaaX7/svKnUxEZVHL+zigM6vd7n3Kfd5eNzTePLLXGf6MC8UAAAAAAAAAAAAAAAACcv4hl/EajXGH5PL5Op7q43nHN+xAJy/iGX8Q1xh+Ty+R3VxvOOb9iATl/EMv4hrjD8nl8jurjecc37EAnL+IZfxDXGH5PL5HdXG845v2IBOX8Qy/iGuMPyeXyO6uN5xzfsWTTO295oNotN0ePd1ZSnOpWeJNt4SUE1iK2qPLy85xg+HavtLHtTKleVbfZeRhsqbcbZYeYyXmn9U0084xHDNFl/EMv4iJaSwql0knf8AfuSv6b0g49Fyjb8v2IBOX8Qy/iJdcYfk8vki7q43nHN+xAJy/iGX8Q1xh+Ty+R3VxvOOb9iATl/EMv4hrjD8nl8jurjecc37EAnL+IZfxDXGH5PL5HdXG845v2IBOX8Qy/iGuMPyeXyO6uN5xzfsevR79aVXpXzo7+6kpqO7GWuY5eHxnD/nGDdx/ULWasa9C/qqvbXCmpQnlKOU1/ja+zquOnBWcv4hl/ERy0phZO7Ty+SSP01pCKtGUc37EAnL+IZfxEmuMPyeXyR91cbzjm/YgE5fxDL+Ia4w/J5fI7q43nHN+xAJy/iGX8Q1xh+Ty+R3VxvOOb9iATl/EMv4hrjD8nl8jurjecc37EAnL+IZfxDXGH5PL5HdXG845v2IBOX8RA1xh+Ty+R3VxvOOb9gADlD6YAAAAAAAAAAAAAAAAAAAAAAAAAAAAAAAAAAAAAAAAAAAAAAAAAAAAAAAAAAAAAAAAAAAAAAAAAAAAAAAAAAAAAAAAAAAAAAAAAAAAAAAAAAAAAAAAAAAAAAAAAAAAAAAAAAAAAAAAAAAAAAAAAAAAAAAAAAAAAAAAAAAAAAAAAAAAAAAAAAAAAAAAAAAAAAAAAAAAAAAAAAAAAAAAAAAA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6" descr="data:image/jpeg;base64,/9j/4AAQSkZJRgABAQAAAQABAAD/2wCEAAkGBggGEBIIBwgTEgkTGBAYFhMTDRoXHBsYHxkXFxcaGBYXISgeGRovIBcTIDsgIyc1LTMxGCAxNjE2NSg3OC8BCQoKDgwOGg4PGTYkHiQ1NS4sKiw1MjU0LSwwNDU0MC0uMC8tMCwtMC4yLSwzLDUvNS82MiwvLikvNC40NSwsLP/AABEIALgBEgMBIgACEQEDEQH/xAAcAAEAAgMBAQEAAAAAAAAAAAAAAQYCBQcEAwj/xAAzEAACAQMDAQcDBAICAwEAAAAAAQIDBBEFEiExBhMXQVOT8CIyUQcUYXEjgUKRFbHBFv/EABwBAQACAwEBAQAAAAAAAAAAAAADBAEFBgIHCP/EADQRAAIBAgIGCQQCAgMAAAAAAAABAgMRBJEFFSExQVESExQWUlSS0eEGYXHwgaEi8SMysf/aAAwDAQACEQMRAD8A6gAY1JxpJ1KkkoJNtt4SX5bfRHxJK+xG3MjGpVhRWak0k+Fl4y8N4X5eE3j+GUnW+2WpULpWNgqLhue3a+9lLanlT2vEE31S+qKi3/ftlqNxUq0r65jTq0oRk49xUlJYcU8trMZT+7Ec4ai3w8NdNQ+nMRKMalRqzV7J7fst1ld89xTeLi24rhz/AHaWehXpXMVVozUoPzR9ClrW/wDxruLyjQcakm5zpSai1HEcKGcbZPvIyllPEpPhnv7P9qKVwo299UmrqUnGMZU25dXFxk4LDw0/q44lHPOTxjvp/EYeDqw2x5b5LZtvZWsufHeZjioOXRls/dhZQYU69KtuVKpGTi9ssSTw/wAPHR9OGZnOtNOzLadwADAAAAAAAAAAAAAAAAAAAAAAAAAAAAAAAAAAAAAAAABz/wDUid7UrUaEYyjaKM5KSbinPltZ5WUoxwsZ+p/k6Acx7b0nO+qO0uP8+2jmlKPV7UoqOcxk8PKTw89MvB1P0pBSx/S8MW1dN/bhu3738mv0g/8AiSte7X29jKy0inqPcVbm2nb2k1bUeWo75QjWclFJrG6UY9ccvrlmy7WaPYWllN6fJxUFSltp3T29YL6qbbT5k2nlvlvP51Ot04W2m/tpXyq3MLin3mJtqP8AjnhRz/x4fK4b3Y6Gk1Cd9qip/uZQlUpQjTjGGN2E1FRxHq/PC/vHLOxpYaviK3XRn0YJ24q9tzs9runvfO/2MYbE0qVJKbbfFJX2WXHYuFrfY3muanUtKstLhTX7DvJtx7nOYxnU35f/AD2qMGsp/Yn5GFSlT0Rd5RrVI1WlGEnPHcNVnJfTL76csPnL5jPP8aaWvK5rSvdRsYVK83lyTcGntUU0uY8YT5i/P/W77TVampUra9dso0qzr7KilLMVKcpShU2/djmSx5blgvTws6LoUaisn/2d1ZySb3Xu9zvdK/FNXi9Kq6kpyjw3bOF/6/fyWbsLqMLqn3FKa7qEY4illuTxOrOT8vqntWeu2T/q1FC/TOpNutDpT5+2k8N8JbqjXklhRT85Nl9Pm31HRVHSNSMfzn77/wBst9gJudCLYABoC6AAAAAAAAAAAAAAAAAAAAAAAAAAAAAAAAAAAAAAAChdudLv53dK8tLerOEoxjuhuniSlnG2OHFcLzw8vzL6VPX7XVNOrVtWtrrFq4RTzVw48NNJOE192yWUl5rzydB9O1XSxnSjJJ2aSlezbsrbOPHc91ijjoKVKzTtfhwKbeW1pZ2bt6k5Rv5VYTqU5fU6dNd7FLjq+YyfTO5fjjKy7UUtIl/jtIVltjCcakI7JpNvOE3zjasvL5fTndhCk6ebyFjbUqD34dW43b8SzJU+fqbyodH18scfOhUhQTspaZa1Z1JSlFqo5SXG1QjJT3LnlJt85/19bjR6uLc7z23e1Lfv/hJLju3/AH5+U2neFo3/AC927/0jV9Us9VdO4paZRoU4xpxlCnhZalLMlGO3GU+mfLryj09oKNr+1te5t1GrKDlu7z6tu/bBVI+a2yjiX8PyPnqVxZ3dacNNsqEbOMY4VT6dr3Ld/kjJZbaa+5rDeMZ489ZK4/z37g9ycd8L1uXGIrO7vG4rbu4XThPO1JTpOfVVtsUn0ujfbu2JpO3G7/CW3eeak3JyjZcr8Pz/AD+8i5fplaRp0aledttq7sKo8/VHr9LfCjnHTq1l+WLqVjslot1Yzd3VqL9tOlSUIxrZi/PdsUIRX07fJvmTzyyznyH6hqxq6QqVIy6V7buGzdt5HSYGLjQjFqwABoi4AAAAAAAAAAAAAAAAAAAAAAAAAAAAAAAAAAAAAAADGpThWTp1YKUGmmmspp9U0VnxH0H1ansMeI+g+rU9hm4Wg9Jp3WHn6WVO2YfxrM1faDsbbKbVvZVIW7akpUKKml9Ki4zhHNR8rOUsfW+Pp502kWOk2W6eqvfVztSldOjxLh7V90l9y3ZxhvK6lt8R9B9Wp7DD/UfQX1q1PYZ2GHxumI4dYethajVrXi5Redm7vja1zWVKeElPpxqK/wB7MqMtK0utXzYXLhQxJunTrOtLcnFR2d2nJ4clJZ4exrdl8Wbs32WhGTnf2zqUUuJXFGO6VRz3b0vvjHEYvbPlOTX5PQv1H0FdKtT2GPEfQfVqewyPHYrTGIo9TTws1w6Tu5Z2W3hd3dj1RhhKcuk6i/otAKv4j6D6tT2GPEfQfVqewzk9RaS8vP0s2XbcP41mWgFX8R9B9Wp7DHiPoPq1PYY1FpLy8/Sx23D+NZloBV/EfQfVqewx4j6D6tT2GNRaS8vP0sdtw/jWZaAVfxH0H1ansMeI+g+rU9hjUWkvLz9LHbcP41mWgFX8R9B9Wp7DHiPoPq1PYY1FpLy8/Sx23D+NZloBV/EfQfVqewx4j6D6tT2GNRaS8vP0sdtw/jWZaAVfxH0H1ansMeI+g+rU9hjUWkvLz9LHbcP41mWgFX8R9B9Wp7DHiPoPq1PYY1FpLy8/Sx23D+NZloBV/EfQfVqewx4j6D6tT2GNRaS8vP0sdtw/jWZaAVfxH0H1ansMeI+g+rU9hjUWkvLz9LHbcP41mWgFX8R9B9Wp7DHiPoPq1PYY1FpLy8/Sx23D+NZloBV/EfQfVqewx4j6D6tT2GNRaS8vP0sdtw/jWZaAVfxH0H1ansMeI+g+rU9hjUWkvLz9LHbcP41mWgFX8R9B9Wp7DHiPoPq1PYY1FpLy8/Sx23D+NZloBV/EfQfVqewyRqLSXl5+ljtuH8azOSAA/QRwgAAAAAAAAAAAAAAAANlR0C+ubb/yltSdShGcoTUFulBpKScorlReev8AD/jOHJLeZUW9xrT6ULerdS7uhTcp4k8RWXhJylwvwk3/AKPtfaZeaZtjfWs6UprdFTg4trLWcPlcp9TpH6X6BpCqrUbTWe9vIweaPc7HHPDbUm3Jcpblxz/JDWrKnDpE1Gi6k+juOWg6D+pOjaF2ZUbXT9Of7ytmTqSlNxjDdnEOdu7OFjHEf7Rouw9ppeq3C0zVLGdR1sqFSnUkpQeHy4p7XHzy1xjzQjXUqfWW2GZUHGp1d9pX5W9WEY15U2qUnJRk1w3HG7D88bo/9nzO2dsOyGi/sqFpcairS1t3iE5RUstrnK4cm8Slx55Zx96eq9f9lptXvt0ttOW3Zuz04n9v+zzQxEaquZr4eVJpHjBtbbsvq1zKtTVlOMqEJTq747dsUm+c+bw8JdcGqLCknuZXcWt6AAMmAAAAAAAAAAAAAAAAAAAAAAAAAAAAAAAAAAAdN/T3slpXae07zU9NanTqNRqxm495HmTTw+Wm2s46KKT44irVVSj0mTUaLqy6KObUow3R79yVJtZajl7c4bim0m+vn1R2z9N7js8qFSjoDq/TslVdZYllqSTePp6Qf28Fb/UjsRqtzWeoafRjKwhThGNOEknCMVylB4W3lvgomna3daZSuLS3liFxGEZPL6KWeF+WnKP9Sf5Ks0sVS/xf8e5Zg3hKv+S/n2LZ+qWm1Lmt/wCdtbyFewmqUU4TUu7e36U8P7ZYlJP8tr8Z0nZTtV/+Whc1aFPN9UhCFKTgmo/U3JvLz0w8dG0s9CvZILMaKVPq5bUV5Vm6nWR2M3+q9sb7XbeNjq0Y1ZwadOtjbNeTUmliSa/p5SeXg8ugdo7rs3KdfT6cP3M47VUlHc4rz2pvbl/Ty0/tX851QPfVw6PRtsPHWzculfbzLZf9uKuu6fLS9YzO7hOnOlV/POJKePPbKWH/APVl6js3pNXVa8VC7hQp08TnWqTUVBJ53ctZlxwv/mWaoGFTUU1DZcy6rlJOe2x+h9Z1fRv2U7m9v09PnFwdSlPO7OYtQcM5fXhfycG1alp8azhotWrUtv8Ai6lNRlnLWEovldOcJ89D6R166VnLRXh2zqRqrPVNJppfw+H/AK/k3PYLsrqmq3NDULe3xZ0qtKcqkntWIzUmo+cnw1x/vBUpUlhoyk2Wq1V4mUYxRVAdn7U9idI0yjd6xZ6X3t3KDcaeMwg3xKcaa/tyxz9vGDjBYoV1WV4levQdF2YABOQAAAAAAAAAAAAAAAAAAAAAAAAAAAAAAH0oUKt1KNG3puVWTSjGKy230SX5N/pHb3W9JdGMLtu0ouOKKjGMXHDTi9qWeG+vnh9UXf8ATfQezd/KOraaq6vKPEoVZpqMpRaymorcvuw/+0V79SNB0HRKs3aXNV6hUbm6XG2Ck9zbeM4fOIp/+ik60KlTqpRLyoTp0+tjI0fbXWKWuXta6ta8p2snBw3ZWPogniMunKf/AEaIAtwioxUVwKc5OcnJ8QAD0eQAAAAAAemx1K606SqWtecWnGWI1HHLXKzh/wAHmAavsZlNp3Re+1v6lajcXTloV9KnaQjsW3DU3nMp4kvzhLjOF/LKddW1ztjfXEforOq4y45aa3/SunMl5f0bTslZ6FqFZW2u16tPc8RlBx256JSym08+a4/o6b2t7HaFb2FKnd3FWlZ2iliUEpSe7qnldXLH4WX/ACUXUp4eUaaX7/svKnUxEZVHL+zigM6vd7n3Kfd5eNzTePLLXGf6MC8UAAAAAAAAAAAAAAAACcv4hl/EajXGH5PL5Op7q43nHN+xAJy/iGX8Q1xh+Ty+R3VxvOOb9iATl/EMv4hrjD8nl8jurjecc37EAnL+IZfxDXGH5PL5HdXG845v2IBOX8Qy/iGuMPyeXyO6uN5xzfsWTTO295oNotN0ePd1ZSnOpWeJNt4SUE1iK2qPLy85xg+HavtLHtTKleVbfZeRhsqbcbZYeYyXmn9U0084xHDNFl/EMv4iJaSwql0knf8AfuSv6b0g49Fyjb8v2IBOX8Qy/iJdcYfk8vki7q43nHN+xAJy/iGX8Q1xh+Ty+R3VxvOOb9iATl/EMv4hrjD8nl8jurjecc37EAnL+IZfxDXGH5PL5HdXG845v2IBOX8Qy/iGuMPyeXyO6uN5xzfsevR79aVXpXzo7+6kpqO7GWuY5eHxnD/nGDdx/ULWasa9C/qqvbXCmpQnlKOU1/ja+zquOnBWcv4hl/ERy0phZO7Ty+SSP01pCKtGUc37EAnL+IZfxEmuMPyeXyR91cbzjm/YgE5fxDL+Ia4w/J5fI7q43nHN+xAJy/iGX8Q1xh+Ty+R3VxvOOb9iATl/EMv4hrjD8nl8jurjecc37EAnL+IZfxDXGH5PL5HdXG845v2IBOX8RA1xh+Ty+R3VxvOOb9gADlD6YAAAAAAAAAAAAAAAAAAAAAAAAAAAAAAAAAAAAAAAAAAAAAAAAAAAAAAAAAAAAAAAAAAAAAAAAAAAAAAAAAAAAAAAAAAAAAAAAAAAAAAAAAAAAAAAAAAAAAAAAAAAAAAAAAAAAAAAAAAAAAAAAAAAAAAAAAAAAAAAAAAAAAAAAAAAAAAAAAAAAAAAAAAAAAAAAAAAAAAAAAAAAAAAAAAAAAf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AutoShape 8" descr="data:image/jpeg;base64,/9j/4AAQSkZJRgABAQAAAQABAAD/2wBDAAkGBwgHBgkIBwgKCgkLDRYPDQwMDRsUFRAWIB0iIiAdHx8kKDQsJCYxJx8fLT0tMTU3Ojo6Iys/RD84QzQ5Ojf/2wBDAQoKCg0MDRoPDxo3JR8lNzc3Nzc3Nzc3Nzc3Nzc3Nzc3Nzc3Nzc3Nzc3Nzc3Nzc3Nzc3Nzc3Nzc3Nzc3Nzc3Nzf/wAARCAC3ARMDASIAAhEBAxEB/8QAHAABAAIDAQEBAAAAAAAAAAAAAAUGAQIDBwQI/8QAOxAAAgECAwMKBgEDAwUBAAAAAAECAwQFERIGITEUF0FSU1SRk6LSEyIyUWFxByOBoRVCsSQzYnOy8P/EABsBAQADAQEBAQAAAAAAAAAAAAABAgMEBgUH/8QAMxEAAgADBAoBAgUFAAAAAAAAAAECBBEDExVRBRYhMVJTkaHR0hJBcQYUIrHwMjNhgfH/2gAMAwEAAhEDEQA/APWYQjoXyrh9jbRHqrwEPoX6Mn5gdpjRHqrwMaYLoj4EVjO0eF4O3C9uoxq/L/TW+W9pLd/c+S2xCxvqLuKFajVhUSqamt8YtvJttrTwf+fwfQk9HWsztWxbP59CkUaRYdEeqvAaI9VeBXqW2OBRqztp4jSUqEE6lRv5F0b5cP8A99ywxnGcVKMk4tZprpRx2tjaWTpGqFk09w0R6q8Boj1V4GQZEmNEeqvAaI9VeBkAGNEeqvAaI9VeBkAGNEeqvAaI9VeBkAGNEeqvAaI9VeBkAGNEeqvAaI9VeBkAGNEeqvAaI9VeBkAGNEeqvAaI9VeBkAGNEeqvAaI9VeBkAGNEeqvAaI9VeBkAGNEeqvAaI9VeBkAGNEeqvAaI9VeBkAGNEeqvAaI9VeBkAGNEeqvAaI9VeBkAHGcI6n8q8AbT+pg3W4G8PoX6KZtvtVPDLq3sLWhcVK/xqNWbt8pNw15uGWeacssuGTTf6LnD6F+jyvb67s7faN3VOxxa0xSklCldUYL4dzFrLKL35S+bJPLc0uOSOjR9lDaW1IlUztXSE+HajDby8urS/wAQp17WVxTcuT3DVZ00lD755tuTXBcOCPmwPBaE8Qqq9uKytlbTnUlBRg04OMs3lF/h59ORpjd7XwrBcDrX0MRp16qquauqrnUqPODbSbehfZPJ9OW8+LB9pqt9jVanRsJ1Fc0alKNPlEKenUlm9Ull0cH+j0FlJzttZVsof0qqqqLc/o357n17O2lIZGFRtfNp/etdlaL+ItUdncDvYu9sK1zKvQqRTnTlGbW5ZLKMd/y9C6Gv0WjDsfoXdzToRrxdG0paqkqW9VHKShRy4t6o/Nl92vsUvZDGMNsJ18J1X1pfxrSbpSoQbpqCk204r5morN6uKWUVlkjXZe5qU9ssToQt4fH+L8WNPV/RhJJp1G+inHXOS++qCW/euKYk7SGKOC1r+lVVcnTtv27j5Frar5KjrU9gQNKObpRzmpvJfOv935NzzrNAAAAAAAAAAAAAAAAAAAAAAAAAAAAAAAAAAAAAAADnP6mBP6mDdbgbw+hfo8z2wxHFMEx+dy5asLnUp1I2t1VdTXUg1LXSSTcFmlubWe/7rL0yH0L9FT2neMYZUuL+1xS2t7KppUvj0ZS+G8suOrJLP8cXkbSMShtaNJ1zr2ont/0Q4HHsTozynaGF9awwzFMeUMQjd1K1zyKU2tGtRy1tb024/T0KGX3ykMA2pwDCHSlc7MUKt5Qq6pXEIaZRk3LPSuiMVpil08eLOWKcuqt3t7cyq0Y5wjXnYJxlFv71Mm2+PTx6T78Fvtl6lfF7zErTDvg0qcJ2lKVB0/m0tSi0s1vaWWeeWe7pPb2OkHYSyg+HypX+mq3vdSiz8mFpLRwPY/38ENgF7Wv/AOQv9WgnTm5V7iSms4wSpSyzfTHgs9z3/cmf4++NieO1q9G2+K5uOuU2pRoU4pKLcG0pS3bm3ksm8nuIqF0765rU8IqxhCaWq3tsNThwy35ZvL9rpLVsbhd5VVa3wnEbSlCTjK6UKFaMoPduSclpe77LPI49KTF6nHElC/iofrsVW9uz/PYspWNUbexfc9ThHTFJtvJcX0mQlkDw5sAAAAAAAAAAAAAAAAAAAAAAAAAAAAAAAAAAAAAAAc5/UwJ/UwbrcDeH0L9GWs0efR/lvAFFLkuI8Oyh7zbnc2f7riPlQ953YJpHkszvoMzbHNj72tila+pULDE6U5OUaF5KcJU8+hNZxfTxWZvhdDEcIoStrLYmlCM23Nxuqc1N/lyeZy53Nn+64j5UPeOdzZ/uuI+VD3na5PSkUCgjsG0vuv2aRf8AMwNJOmz7nzLY2/vrj4tPCMLwf+pr+Iqs6tSL/wDGMWor9cPweiWtHk9vSoqTlogo6pcXkss2UTnc2f7riPlQ9453Nn+64j5UPeZW+jtKW6SisXRbv+tt9yIpiCL6l/BQOdzZ/uuI+VD3jnc2f7riPlQ95zYJpHksrfQZl/BQOdzZ/uuI+VD3jnc2f7riPlQ94wTSPJYvoMy/goHO5s/3XEfKh7xzubP91xHyoe8YJpHksX0GZfwUDnc2f7riPlQ9453Nn+64j5UPeME0jyWL6DMv4KBzubP91xHyoe8c7mz/AHXEfKh7xgmkeSxfQZl/BQOdzZ/uuI+VD3jnc2f7riPlQ94wTSPJYvoMy/goHO5s/wB1xHyoe8c7mz/dcR8qHvGCaR5LF9BmX8FA53Nn+64j5UPeOdzZ/uuI+VD3jBNI8li+gzL+Cgc7mz/dcR8qHvHO5s/3XEfKh7xgmkeSxfQZl/BQOdzZ/uuI+VD3jnc2f7riPlQ94wTSPJYvoMy/goHO5s/3XEfKh7xzubP91xHyoe8YJpHksX0GZfwUDnc2f7riPlQ9453Nn+64j5UPeME0jyWL6DMv4KBzubP91xHyoe8c7mz/AHXEfKh7xgmkeSxfQZl/BQOdzZ/uuI+VD3jnb2f7riPlQ94wTSPJYvoMy9z+pgoT/lfApPNW2IZf+uHuBqtDz9P7TF7BmeKIBA/VT5gAAAAAAAAAAAAAAAAMwhKclGEZSk+Cis2AYBZNn9k7zF8Ixu++DVi8Pt41KcXFr4ktWbW/j8kZ/wB2iv1KFaks6tGpBZ5Zzg1/yQok20iaHM3q0qlGeirCUJaYyykst0kmn/dNP+5adhdn8C2luo2F/id1ZX82/h01TjKFZccoy6Hlnuf9vsXz+VNlNnbeUMaxDELiybpQt6dtb0ozdZwWSyz6dOSze7JIyit4YY1ASoW1U8XBtp11NNKM3m8ox4t+HFli2S2Su9oJ4jFUq1PktlUrQbg1rqL6I7/u8/A1iiUKqyEqlbB0qW9enHVUoVYR+84NL/JzJIAAAAAAAAAAAAAAAAAAOsPpQEPpQKPeDkgEC4AAAAAAAAAAAAAB9OG17a3vKdS9s43lun89CVSVPUvxKLzT8f0HsJNqWHXNXDLjEYU87W3qwpVJ/aU1Jr/5/wAr7nC3rVbavTr29WdKtTkpQqU5OMotcGmuB+i8C2e2bvNilb2uGVqWG4jCN3K2qVJOpJ5Ra36s+iPB/wDJ4Fj91hl1fylg2GuwtI7oQnWlUnL8ybbSf4XD8mFlbXjaoWihoe3bN7eWlngODw2rxSlHE7yGp/Jk4QbeiVTLdHNZb93H7Zs8l/kHFcWxDaW8o4tdusratKFCMN1OMOMXFfmOl58X9ysttvNtt/dhtvLNt5LJfoWdhDBF8kHE2qEtszjlXZ3EZYja0adS6jSlCg6m+NOUtzll05LNZfk+/FNtMUxrBKmGY1NXn9ZV6FeSUZ0pZvNblk4tSay6N3RuK0DVwQt1a2las2hOVOcZ05SjOLzjKLyaf3TPdNjtvKVhsrYVtr8Ujym5qyjQzjqqOknpU5pdGal8z4/k8JDbfF5lLWyVoqMmGKhc/wCU8YxK/wBp7m2u71V7Gk1OzjSl/SdOSzjJZbpPJ5OX4ZV8Jw25xe/pWNjDXXqqWmP3yi5P/CZ8ub3ZvNLgme2/w7b7PX1Oritng87HEbT+jUqOvOdOWpf7dUnk929dGfF5lY4rmz2IlL5M8RXAF8/lK2wDCMWrYXhWDTo3e6rVuqlebXzfNlCGrLLflm/0l0lDNYI/nD8irVGAAWIAAAAAAAAAAAAOsPpQEPpQKPeDkgEC4AAAAAAAAAAAADeSzZ3vrOvYXVS1vKbp1oZa4PozSa/w0XH+NsK2ax/EKWHYrRvo3+bnTlSqp0qqj8zUlpzjuX3yf4Lj/L2E7NWc1jOJUL+pf3aVKlSt6ihCTguMm4vLdl+XluRhFbpWigoXUOyp5bW2nxmpitHE1f1ad1Qio0HTemNKC3KMY8FHLo6enMjbuvK6uq1xOMIzrVJVJKCyim3m8l0Lecnx3A2UKW5FagAEkAAAAAAA+7/V75YRHCYVnTslVdWdKG74k3lvl98kll0LL77z4QGk95J92KYte4tyeWI1nXq29L4Mas985QTbSk+nLN5N7z569rXt6dvUrU3CFxT+LSb/AN0dTjn4xZNbG0MBvcUp2GP0r7/qKkadGtaVF8sm8kpR0vNN9K4fZnru3+zOy9ns1aXGK071W2E0VQoK1ktclLJJNtZcUt7y4v7mEdsrOJQULKGqqeBA6XMqM69SVtSlSouXyQlPW4r7OWSzf9kczcoAAAAAAAAAAAAdYfSgIfSgUe8HJAmVY22S/p+pjkNt2fqZ8vGpfJ9vJ6nVGe4oer9SGBM8htuz9THIbbs/UxjUvk+3kaoz3FD1fqQwJnkNt2fqY5Dbdn6mMal8n28jVGe4oer9SGBM8htuz9THIbbs/UxjUvk+3kaoz3FD1fqQwJnkNt2fqY5Dbdn6mMal8n28jVGe4oer9TjgWO3mA1bivhrjTua1F0VXazlSi2m3HoTeSWfQdbraXE73Bf8AScQuJXdvGsq1KdduVSlLenlJ78mm80/7ZGeQ23Z+pjkNt2fqZXGJVuvxfReSdUp/ih6v1IYEzyG27P1Mchtuz9TLY1L5Pt5I1RnuKHq/UhgTPIbbs/UxyG27P1MY1L5Pt5GqM9xQ9X6kMCZ5Dbdn6mOQ23Z+pjGpfJ9vI1RnuKHq/UhgTPIbbs/UxyG27P1MY1L5Pt5GqM9xQ9X6kMCZ5Dbdn6mOQ23Z+pjGpfJ9vI1RnuKHq/U+PBsSq4RiVDELenTnXoNypfEWcYzyaUsunJvP9okXthjdW3xC2vb6reW+IRar07iTktXRKPVaaWWW7dwOXIbbs/UxyG27P1Mq9MSrdXC+i8k6pT/FD1fqQwJnkNt2fqY5Dbdn6mWxqXyfbyRqjPcUPV+pDAmeQ23Z+pjkNt2fqYxqXyfbyNUZ7ih6v1IYEzyG27P1Mchtuz9TGNS+T7eRqjPcUPV+pDAmeQ23Z+pjkNt2fqYxqXyfbyNUZ7ih6v1IYEzyG27P1Mchtuz9TGNS+T7eRqjPcUPV+pFw+lAl42Vvl/2/UwVxiwyfbyUf4UneKHq/B2XBALggeYP0lAAAkAAAAAAAAAAAAAAAAAAAAAAAAAAAAAAAAAAAAAAAAAAAAA2jwAjwBZHM95quCAXBAqdCAABIAAAAAAAAAAAAAAAAAAAAAAAAAAAAAAAAAAAAAAAAAAAABtHgBHgCyOZ7zVcEAuCBU6EAACQAAAAAAAAAAAAAAAAAAAAAAAAAAAAAAAAAAAAAAAAAAAADaPACPAFkcz3mqTyRnSwBQteMaWNLAFBeMaWNLAFBeMaWNLAFBeMaWNLAFBeMaWNLAFBeMaWNLAFBeMaWNLAFBeMaWNLAFBeMaWNLAFBeMaWNLAFBeMaWNLAFBeMaWNLAFBeMaWNLAFBeMaWNLAFBeMaWNLAFBeMaWMmAKC8ZvGLyABZIwitHVn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AutoShape 10" descr="data:image/jpeg;base64,/9j/4AAQSkZJRgABAQAAAQABAAD/2wBDAAkGBwgHBgkIBwgKCgkLDRYPDQwMDRsUFRAWIB0iIiAdHx8kKDQsJCYxJx8fLT0tMTU3Ojo6Iys/RD84QzQ5Ojf/2wBDAQoKCg0MDRoPDxo3JR8lNzc3Nzc3Nzc3Nzc3Nzc3Nzc3Nzc3Nzc3Nzc3Nzc3Nzc3Nzc3Nzc3Nzc3Nzc3Nzc3Nzf/wAARCAC3ARMDASIAAhEBAxEB/8QAHAABAAIDAQEBAAAAAAAAAAAAAAUGAQIDBwQI/8QAOxAAAgECAwMKBgEDAwUBAAAAAAECAwQFERIGITEUF0FSU1SRk6LSEyIyUWFxByOBoRVCsSQzYnOy8P/EABsBAQADAQEBAQAAAAAAAAAAAAABAgMEBgUH/8QAMxEAAgADBAoBAgUFAAAAAAAAAAECBBEDExVRBRYhMVJTkaHR0hJBcQYUIrHwMjNhgfH/2gAMAwEAAhEDEQA/APWYQjoXyrh9jbRHqrwEPoX6Mn5gdpjRHqrwMaYLoj4EVjO0eF4O3C9uoxq/L/TW+W9pLd/c+S2xCxvqLuKFajVhUSqamt8YtvJttrTwf+fwfQk9HWsztWxbP59CkUaRYdEeqvAaI9VeBXqW2OBRqztp4jSUqEE6lRv5F0b5cP8A99ywxnGcVKMk4tZprpRx2tjaWTpGqFk09w0R6q8Boj1V4GQZEmNEeqvAaI9VeBkAGNEeqvAaI9VeBkAGNEeqvAaI9VeBkAGNEeqvAaI9VeBkAGNEeqvAaI9VeBkAGNEeqvAaI9VeBkAGNEeqvAaI9VeBkAGNEeqvAaI9VeBkAGNEeqvAaI9VeBkAGNEeqvAaI9VeBkAGNEeqvAaI9VeBkAGNEeqvAaI9VeBkAGNEeqvAaI9VeBkAHGcI6n8q8AbT+pg3W4G8PoX6KZtvtVPDLq3sLWhcVK/xqNWbt8pNw15uGWeacssuGTTf6LnD6F+jyvb67s7faN3VOxxa0xSklCldUYL4dzFrLKL35S+bJPLc0uOSOjR9lDaW1IlUztXSE+HajDby8urS/wAQp17WVxTcuT3DVZ00lD755tuTXBcOCPmwPBaE8Qqq9uKytlbTnUlBRg04OMs3lF/h59ORpjd7XwrBcDrX0MRp16qquauqrnUqPODbSbehfZPJ9OW8+LB9pqt9jVanRsJ1Fc0alKNPlEKenUlm9Ull0cH+j0FlJzttZVsof0qqqqLc/o357n17O2lIZGFRtfNp/etdlaL+ItUdncDvYu9sK1zKvQqRTnTlGbW5ZLKMd/y9C6Gv0WjDsfoXdzToRrxdG0paqkqW9VHKShRy4t6o/Nl92vsUvZDGMNsJ18J1X1pfxrSbpSoQbpqCk204r5morN6uKWUVlkjXZe5qU9ssToQt4fH+L8WNPV/RhJJp1G+inHXOS++qCW/euKYk7SGKOC1r+lVVcnTtv27j5Frar5KjrU9gQNKObpRzmpvJfOv935NzzrNAAAAAAAAAAAAAAAAAAAAAAAAAAAAAAAAAAAAAAADnP6mBP6mDdbgbw+hfo8z2wxHFMEx+dy5asLnUp1I2t1VdTXUg1LXSSTcFmlubWe/7rL0yH0L9FT2neMYZUuL+1xS2t7KppUvj0ZS+G8suOrJLP8cXkbSMShtaNJ1zr2ont/0Q4HHsTozynaGF9awwzFMeUMQjd1K1zyKU2tGtRy1tb024/T0KGX3ykMA2pwDCHSlc7MUKt5Qq6pXEIaZRk3LPSuiMVpil08eLOWKcuqt3t7cyq0Y5wjXnYJxlFv71Mm2+PTx6T78Fvtl6lfF7zErTDvg0qcJ2lKVB0/m0tSi0s1vaWWeeWe7pPb2OkHYSyg+HypX+mq3vdSiz8mFpLRwPY/38ENgF7Wv/AOQv9WgnTm5V7iSms4wSpSyzfTHgs9z3/cmf4++NieO1q9G2+K5uOuU2pRoU4pKLcG0pS3bm3ksm8nuIqF0765rU8IqxhCaWq3tsNThwy35ZvL9rpLVsbhd5VVa3wnEbSlCTjK6UKFaMoPduSclpe77LPI49KTF6nHElC/iofrsVW9uz/PYspWNUbexfc9ThHTFJtvJcX0mQlkDw5sAAAAAAAAAAAAAAAAAAAAAAAAAAAAAAAAAAAAAAAc5/UwJ/UwbrcDeH0L9GWs0efR/lvAFFLkuI8Oyh7zbnc2f7riPlQ953YJpHkszvoMzbHNj72tila+pULDE6U5OUaF5KcJU8+hNZxfTxWZvhdDEcIoStrLYmlCM23Nxuqc1N/lyeZy53Nn+64j5UPeOdzZ/uuI+VD3na5PSkUCgjsG0vuv2aRf8AMwNJOmz7nzLY2/vrj4tPCMLwf+pr+Iqs6tSL/wDGMWor9cPweiWtHk9vSoqTlogo6pcXkss2UTnc2f7riPlQ9453Nn+64j5UPeZW+jtKW6SisXRbv+tt9yIpiCL6l/BQOdzZ/uuI+VD3jnc2f7riPlQ95zYJpHksrfQZl/BQOdzZ/uuI+VD3jnc2f7riPlQ94wTSPJYvoMy/goHO5s/3XEfKh7xzubP91xHyoe8YJpHksX0GZfwUDnc2f7riPlQ9453Nn+64j5UPeME0jyWL6DMv4KBzubP91xHyoe8c7mz/AHXEfKh7xgmkeSxfQZl/BQOdzZ/uuI+VD3jnc2f7riPlQ94wTSPJYvoMy/goHO5s/wB1xHyoe8c7mz/dcR8qHvGCaR5LF9BmX8FA53Nn+64j5UPeOdzZ/uuI+VD3jBNI8li+gzL+Cgc7mz/dcR8qHvHO5s/3XEfKh7xgmkeSxfQZl/BQOdzZ/uuI+VD3jnc2f7riPlQ94wTSPJYvoMy/goHO5s/3XEfKh7xzubP91xHyoe8YJpHksX0GZfwUDnc2f7riPlQ9453Nn+64j5UPeME0jyWL6DMv4KBzubP91xHyoe8c7mz/AHXEfKh7xgmkeSxfQZl/BQOdzZ/uuI+VD3jnb2f7riPlQ94wTSPJYvoMy9z+pgoT/lfApPNW2IZf+uHuBqtDz9P7TF7BmeKIBA/VT5gAAAAAAAAAAAAAAAAMwhKclGEZSk+Cis2AYBZNn9k7zF8Ixu++DVi8Pt41KcXFr4ktWbW/j8kZ/wB2iv1KFaks6tGpBZ5Zzg1/yQok20iaHM3q0qlGeirCUJaYyykst0kmn/dNP+5adhdn8C2luo2F/id1ZX82/h01TjKFZccoy6Hlnuf9vsXz+VNlNnbeUMaxDELiybpQt6dtb0ozdZwWSyz6dOSze7JIyit4YY1ASoW1U8XBtp11NNKM3m8ox4t+HFli2S2Su9oJ4jFUq1PktlUrQbg1rqL6I7/u8/A1iiUKqyEqlbB0qW9enHVUoVYR+84NL/JzJIAAAAAAAAAAAAAAAAAAOsPpQEPpQKPeDkgEC4AAAAAAAAAAAAAB9OG17a3vKdS9s43lun89CVSVPUvxKLzT8f0HsJNqWHXNXDLjEYU87W3qwpVJ/aU1Jr/5/wAr7nC3rVbavTr29WdKtTkpQqU5OMotcGmuB+i8C2e2bvNilb2uGVqWG4jCN3K2qVJOpJ5Ra36s+iPB/wDJ4Fj91hl1fylg2GuwtI7oQnWlUnL8ybbSf4XD8mFlbXjaoWihoe3bN7eWlngODw2rxSlHE7yGp/Jk4QbeiVTLdHNZb93H7Zs8l/kHFcWxDaW8o4tdusratKFCMN1OMOMXFfmOl58X9ysttvNtt/dhtvLNt5LJfoWdhDBF8kHE2qEtszjlXZ3EZYja0adS6jSlCg6m+NOUtzll05LNZfk+/FNtMUxrBKmGY1NXn9ZV6FeSUZ0pZvNblk4tSay6N3RuK0DVwQt1a2las2hOVOcZ05SjOLzjKLyaf3TPdNjtvKVhsrYVtr8Ujym5qyjQzjqqOknpU5pdGal8z4/k8JDbfF5lLWyVoqMmGKhc/wCU8YxK/wBp7m2u71V7Gk1OzjSl/SdOSzjJZbpPJ5OX4ZV8Jw25xe/pWNjDXXqqWmP3yi5P/CZ8ub3ZvNLgme2/w7b7PX1Oritng87HEbT+jUqOvOdOWpf7dUnk929dGfF5lY4rmz2IlL5M8RXAF8/lK2wDCMWrYXhWDTo3e6rVuqlebXzfNlCGrLLflm/0l0lDNYI/nD8irVGAAWIAAAAAAAAAAAAOsPpQEPpQKPeDkgEC4AAAAAAAAAAAADeSzZ3vrOvYXVS1vKbp1oZa4PozSa/w0XH+NsK2ax/EKWHYrRvo3+bnTlSqp0qqj8zUlpzjuX3yf4Lj/L2E7NWc1jOJUL+pf3aVKlSt6ihCTguMm4vLdl+XluRhFbpWigoXUOyp5bW2nxmpitHE1f1ad1Qio0HTemNKC3KMY8FHLo6enMjbuvK6uq1xOMIzrVJVJKCyim3m8l0Lecnx3A2UKW5FagAEkAAAAAAA+7/V75YRHCYVnTslVdWdKG74k3lvl98kll0LL77z4QGk95J92KYte4tyeWI1nXq29L4Mas985QTbSk+nLN5N7z569rXt6dvUrU3CFxT+LSb/AN0dTjn4xZNbG0MBvcUp2GP0r7/qKkadGtaVF8sm8kpR0vNN9K4fZnru3+zOy9ns1aXGK071W2E0VQoK1ktclLJJNtZcUt7y4v7mEdsrOJQULKGqqeBA6XMqM69SVtSlSouXyQlPW4r7OWSzf9kczcoAAAAAAAAAAAAdYfSgIfSgUe8HJAmVY22S/p+pjkNt2fqZ8vGpfJ9vJ6nVGe4oer9SGBM8htuz9THIbbs/UxjUvk+3kaoz3FD1fqQwJnkNt2fqY5Dbdn6mMal8n28jVGe4oer9SGBM8htuz9THIbbs/UxjUvk+3kaoz3FD1fqQwJnkNt2fqY5Dbdn6mMal8n28jVGe4oer9TjgWO3mA1bivhrjTua1F0VXazlSi2m3HoTeSWfQdbraXE73Bf8AScQuJXdvGsq1KdduVSlLenlJ78mm80/7ZGeQ23Z+pjkNt2fqZXGJVuvxfReSdUp/ih6v1IYEzyG27P1Mchtuz9TLY1L5Pt5I1RnuKHq/UhgTPIbbs/UxyG27P1MY1L5Pt5GqM9xQ9X6kMCZ5Dbdn6mOQ23Z+pjGpfJ9vI1RnuKHq/UhgTPIbbs/UxyG27P1MY1L5Pt5GqM9xQ9X6kMCZ5Dbdn6mOQ23Z+pjGpfJ9vI1RnuKHq/U+PBsSq4RiVDELenTnXoNypfEWcYzyaUsunJvP9okXthjdW3xC2vb6reW+IRar07iTktXRKPVaaWWW7dwOXIbbs/UxyG27P1Mq9MSrdXC+i8k6pT/FD1fqQwJnkNt2fqY5Dbdn6mWxqXyfbyRqjPcUPV+pDAmeQ23Z+pjkNt2fqYxqXyfbyNUZ7ih6v1IYEzyG27P1Mchtuz9TGNS+T7eRqjPcUPV+pDAmeQ23Z+pjkNt2fqYxqXyfbyNUZ7ih6v1IYEzyG27P1Mchtuz9TGNS+T7eRqjPcUPV+pFw+lAl42Vvl/2/UwVxiwyfbyUf4UneKHq/B2XBALggeYP0lAAAkAAAAAAAAAAAAAAAAAAAAAAAAAAAAAAAAAAAAAAAAAAAAA2jwAjwBZHM95quCAXBAqdCAABIAAAAAAAAAAAAAAAAAAAAAAAAAAAAAAAAAAAAAAAAAAAABtHgBHgCyOZ7zVcEAuCBU6EAACQAAAAAAAAAAAAAAAAAAAAAAAAAAAAAAAAAAAAAAAAAAAADaPACPAFkcz3mqTyRnSwBQteMaWNLAFBeMaWNLAFBeMaWNLAFBeMaWNLAFBeMaWNLAFBeMaWNLAFBeMaWNLAFBeMaWNLAFBeMaWNLAFBeMaWNLAFBeMaWNLAFBeMaWNLAFBeMaWNLAFBeMaWNLAFBeMaWNLAFBeMaWMmAKC8ZvGLyABZIwitHVn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325" y="3353868"/>
            <a:ext cx="4248472" cy="2827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286" y="2796655"/>
            <a:ext cx="2114550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6126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2195736" y="692696"/>
            <a:ext cx="40703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LENGUAS.</a:t>
            </a:r>
            <a:endParaRPr lang="es-E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68892" y="1772816"/>
            <a:ext cx="849694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rgbClr val="92D050"/>
                </a:solidFill>
              </a:rPr>
              <a:t>1</a:t>
            </a:r>
            <a:r>
              <a:rPr lang="es-CO" dirty="0" smtClean="0">
                <a:solidFill>
                  <a:schemeClr val="tx2">
                    <a:lumMod val="50000"/>
                  </a:schemeClr>
                </a:solidFill>
              </a:rPr>
              <a:t>/ Brasil : portuguesa</a:t>
            </a:r>
          </a:p>
          <a:p>
            <a:endParaRPr lang="es-CO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s-CO" dirty="0" smtClean="0">
                <a:solidFill>
                  <a:srgbClr val="92D050"/>
                </a:solidFill>
              </a:rPr>
              <a:t>2</a:t>
            </a:r>
            <a:r>
              <a:rPr lang="es-CO" dirty="0" smtClean="0">
                <a:solidFill>
                  <a:schemeClr val="tx2">
                    <a:lumMod val="50000"/>
                  </a:schemeClr>
                </a:solidFill>
              </a:rPr>
              <a:t>/ USA - &gt; CENTROAMERICA: Español mexicano</a:t>
            </a:r>
          </a:p>
          <a:p>
            <a:endParaRPr lang="es-CO" dirty="0" smtClean="0">
              <a:solidFill>
                <a:srgbClr val="92D050"/>
              </a:solidFill>
            </a:endParaRPr>
          </a:p>
          <a:p>
            <a:r>
              <a:rPr lang="es-CO" dirty="0" smtClean="0">
                <a:solidFill>
                  <a:srgbClr val="92D050"/>
                </a:solidFill>
              </a:rPr>
              <a:t>3</a:t>
            </a:r>
            <a:r>
              <a:rPr lang="es-CO" dirty="0" smtClean="0">
                <a:solidFill>
                  <a:schemeClr val="tx2">
                    <a:lumMod val="50000"/>
                  </a:schemeClr>
                </a:solidFill>
              </a:rPr>
              <a:t>/ Venezuela – Colombia – Cuba – República Dominicana – Puerto Rico – Panamá – Costas Istmo Americano : el español del caribe</a:t>
            </a:r>
          </a:p>
          <a:p>
            <a:endParaRPr lang="es-CO" dirty="0" smtClean="0">
              <a:solidFill>
                <a:srgbClr val="92D050"/>
              </a:solidFill>
            </a:endParaRPr>
          </a:p>
          <a:p>
            <a:r>
              <a:rPr lang="es-CO" dirty="0" smtClean="0">
                <a:solidFill>
                  <a:srgbClr val="92D050"/>
                </a:solidFill>
              </a:rPr>
              <a:t>4</a:t>
            </a:r>
            <a:r>
              <a:rPr lang="es-CO" dirty="0" smtClean="0">
                <a:solidFill>
                  <a:schemeClr val="tx2">
                    <a:lumMod val="50000"/>
                  </a:schemeClr>
                </a:solidFill>
              </a:rPr>
              <a:t>/ Sur Colombian</a:t>
            </a:r>
            <a:r>
              <a:rPr lang="es-CO" dirty="0">
                <a:solidFill>
                  <a:schemeClr val="tx2">
                    <a:lumMod val="50000"/>
                  </a:schemeClr>
                </a:solidFill>
              </a:rPr>
              <a:t>o</a:t>
            </a:r>
            <a:r>
              <a:rPr lang="es-CO" dirty="0" smtClean="0">
                <a:solidFill>
                  <a:schemeClr val="tx2">
                    <a:lumMod val="50000"/>
                  </a:schemeClr>
                </a:solidFill>
              </a:rPr>
              <a:t> – Ecuador – Perú – Bolivia – Chile: español del pacifico. </a:t>
            </a:r>
          </a:p>
          <a:p>
            <a:endParaRPr lang="es-CO" dirty="0" smtClean="0">
              <a:solidFill>
                <a:srgbClr val="92D050"/>
              </a:solidFill>
            </a:endParaRPr>
          </a:p>
          <a:p>
            <a:r>
              <a:rPr lang="es-CO" dirty="0" smtClean="0">
                <a:solidFill>
                  <a:srgbClr val="92D050"/>
                </a:solidFill>
              </a:rPr>
              <a:t>5</a:t>
            </a:r>
            <a:r>
              <a:rPr lang="es-CO" dirty="0" smtClean="0">
                <a:solidFill>
                  <a:schemeClr val="tx2">
                    <a:lumMod val="50000"/>
                  </a:schemeClr>
                </a:solidFill>
              </a:rPr>
              <a:t>/ Argentina – Uruguay: español argentino.</a:t>
            </a:r>
          </a:p>
          <a:p>
            <a:endParaRPr lang="es-CO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es-CO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-900608" y="4005064"/>
            <a:ext cx="763284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DEMOCRACIA </a:t>
            </a:r>
          </a:p>
          <a:p>
            <a:pPr algn="ctr"/>
            <a:r>
              <a:rPr lang="es-ES" sz="54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Y </a:t>
            </a:r>
          </a:p>
          <a:p>
            <a:pPr algn="ctr"/>
            <a:r>
              <a:rPr lang="es-ES" sz="54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DIVERSIDAD</a:t>
            </a:r>
            <a:endParaRPr lang="es-ES" sz="540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2564904"/>
            <a:ext cx="3238500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90600"/>
            <a:ext cx="3429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116633"/>
            <a:ext cx="5832649" cy="660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953695" y="799967"/>
            <a:ext cx="777668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5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PAPEL OLIGARQUÍCO </a:t>
            </a:r>
          </a:p>
          <a:p>
            <a:pPr algn="ctr"/>
            <a:r>
              <a:rPr lang="es-ES" sz="5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Y CLASES</a:t>
            </a:r>
          </a:p>
          <a:p>
            <a:pPr algn="ctr"/>
            <a:r>
              <a:rPr lang="es-ES" sz="5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MEDIAS.</a:t>
            </a:r>
            <a:endParaRPr lang="es-ES" sz="54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23528" y="3386782"/>
            <a:ext cx="720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-EN SU MAYORIA MILITARES</a:t>
            </a:r>
          </a:p>
          <a:p>
            <a:endParaRPr lang="es-CO" dirty="0" smtClean="0"/>
          </a:p>
          <a:p>
            <a:r>
              <a:rPr lang="es-CO" dirty="0" smtClean="0"/>
              <a:t>-CLASES MEDIAS POR LAS RIQUEZAS SE FUE DESTRUYENDO LA OLIGARQUÍA</a:t>
            </a:r>
          </a:p>
          <a:p>
            <a:endParaRPr lang="es-CO" dirty="0" smtClean="0"/>
          </a:p>
          <a:p>
            <a:r>
              <a:rPr lang="es-CO" dirty="0" smtClean="0"/>
              <a:t>-IDEAS FASCISTAS MUSSOLINI</a:t>
            </a:r>
            <a:endParaRPr lang="es-CO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516359"/>
            <a:ext cx="2214160" cy="227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763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3212976"/>
            <a:ext cx="7315200" cy="3240360"/>
          </a:xfrm>
        </p:spPr>
        <p:txBody>
          <a:bodyPr/>
          <a:lstStyle/>
          <a:p>
            <a:r>
              <a:rPr lang="es-CO" dirty="0" smtClean="0">
                <a:latin typeface="Arial Rounded MT Bold" pitchFamily="34" charset="0"/>
              </a:rPr>
              <a:t>UNA ISLA APARTE</a:t>
            </a:r>
          </a:p>
          <a:p>
            <a:endParaRPr lang="es-CO" dirty="0" smtClean="0">
              <a:latin typeface="Arial Rounded MT Bold" pitchFamily="34" charset="0"/>
            </a:endParaRPr>
          </a:p>
          <a:p>
            <a:r>
              <a:rPr lang="es-CO" dirty="0" smtClean="0">
                <a:latin typeface="Arial Rounded MT Bold" pitchFamily="34" charset="0"/>
              </a:rPr>
              <a:t>EL TIEMPO DE LA MAFIA</a:t>
            </a:r>
          </a:p>
          <a:p>
            <a:endParaRPr lang="es-CO" dirty="0" smtClean="0">
              <a:latin typeface="Arial Rounded MT Bold" pitchFamily="34" charset="0"/>
            </a:endParaRPr>
          </a:p>
          <a:p>
            <a:r>
              <a:rPr lang="es-CO" dirty="0" smtClean="0">
                <a:latin typeface="Arial Rounded MT Bold" pitchFamily="34" charset="0"/>
              </a:rPr>
              <a:t>LA GÉNESIS DEL CASTRISMO</a:t>
            </a:r>
          </a:p>
          <a:p>
            <a:endParaRPr lang="es-CO" dirty="0"/>
          </a:p>
        </p:txBody>
      </p:sp>
      <p:sp>
        <p:nvSpPr>
          <p:cNvPr id="6" name="5 Rectángulo"/>
          <p:cNvSpPr/>
          <p:nvPr/>
        </p:nvSpPr>
        <p:spPr>
          <a:xfrm>
            <a:off x="5519567" y="908718"/>
            <a:ext cx="330090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0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CUBA</a:t>
            </a:r>
            <a:endParaRPr lang="es-ES" sz="8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348880"/>
            <a:ext cx="324036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62" b="91154" l="3118" r="93285">
                        <a14:foregroundMark x1="24940" y1="48846" x2="24940" y2="48846"/>
                        <a14:foregroundMark x1="24940" y1="48462" x2="27338" y2="488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3971925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3.bp.blogspot.com/-4wqVK27IavM/T788WtG_ikI/AAAAAAAABCc/KexS0G-NLF8/s1600/mapa_americ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249" y="980728"/>
            <a:ext cx="3429000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Flecha izquierda"/>
          <p:cNvSpPr/>
          <p:nvPr/>
        </p:nvSpPr>
        <p:spPr>
          <a:xfrm rot="5400000">
            <a:off x="5508712" y="1463753"/>
            <a:ext cx="1542108" cy="576064"/>
          </a:xfrm>
          <a:prstGeom prst="leftArrow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Flecha izquierda"/>
          <p:cNvSpPr/>
          <p:nvPr/>
        </p:nvSpPr>
        <p:spPr>
          <a:xfrm rot="16200000">
            <a:off x="2298450" y="3796617"/>
            <a:ext cx="2433117" cy="576064"/>
          </a:xfrm>
          <a:prstGeom prst="leftArrow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CuadroTexto"/>
          <p:cNvSpPr txBox="1"/>
          <p:nvPr/>
        </p:nvSpPr>
        <p:spPr>
          <a:xfrm>
            <a:off x="6732240" y="1151620"/>
            <a:ext cx="1656184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latin typeface="Arial" pitchFamily="34" charset="0"/>
                <a:cs typeface="Arial" pitchFamily="34" charset="0"/>
              </a:rPr>
              <a:t>Su destino era prospero.</a:t>
            </a:r>
            <a:endParaRPr lang="es-MX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899591" y="3484484"/>
            <a:ext cx="1727657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latin typeface="Arial" pitchFamily="34" charset="0"/>
                <a:cs typeface="Arial" pitchFamily="34" charset="0"/>
              </a:rPr>
              <a:t>Su destino era incierto y negativo</a:t>
            </a:r>
            <a:endParaRPr lang="es-MX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885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t1.gstatic.com/images?q=tbn:ANd9GcToArryJs4ydJC6-UcixJMUnVlK0bUpyUE4foT7EfIui60aJXp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8196">
            <a:off x="1846448" y="311607"/>
            <a:ext cx="1206467" cy="12064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26" name="Picture 2" descr="http://blog.phonehouse.es/wp-content/uploads/2011/04/america_latin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728919"/>
            <a:ext cx="3213365" cy="333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764959" y="188640"/>
            <a:ext cx="5011821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LATINOAMÉRICA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8" name="Picture 4" descr="http://t3.gstatic.com/images?q=tbn:ANd9GcSeMKBvtwYPro9aa_UuiWfwVFvuDM39jhrUHvnWaJ9I9EVQRxm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88" y="2372378"/>
            <a:ext cx="1228526" cy="9213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32" name="Picture 8" descr="http://tizac.mx/wp-content/uploads/2012/01/comunicacion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6242">
            <a:off x="229852" y="4249061"/>
            <a:ext cx="2828419" cy="19233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5" name="4 Flecha izquierda"/>
          <p:cNvSpPr/>
          <p:nvPr/>
        </p:nvSpPr>
        <p:spPr>
          <a:xfrm rot="5400000">
            <a:off x="2224335" y="1831779"/>
            <a:ext cx="720080" cy="576064"/>
          </a:xfrm>
          <a:prstGeom prst="leftArrow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Flecha izquierda"/>
          <p:cNvSpPr/>
          <p:nvPr/>
        </p:nvSpPr>
        <p:spPr>
          <a:xfrm rot="18368855">
            <a:off x="1899854" y="3361253"/>
            <a:ext cx="720080" cy="576064"/>
          </a:xfrm>
          <a:prstGeom prst="leftArrow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Flecha izquierda"/>
          <p:cNvSpPr/>
          <p:nvPr/>
        </p:nvSpPr>
        <p:spPr>
          <a:xfrm>
            <a:off x="1539814" y="2545044"/>
            <a:ext cx="720080" cy="576064"/>
          </a:xfrm>
          <a:prstGeom prst="leftArrow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Flecha izquierda"/>
          <p:cNvSpPr/>
          <p:nvPr/>
        </p:nvSpPr>
        <p:spPr>
          <a:xfrm rot="16200000">
            <a:off x="8104509" y="1426365"/>
            <a:ext cx="720080" cy="576064"/>
          </a:xfrm>
          <a:prstGeom prst="leftArrow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CuadroTexto"/>
          <p:cNvSpPr txBox="1"/>
          <p:nvPr/>
        </p:nvSpPr>
        <p:spPr>
          <a:xfrm>
            <a:off x="5697133" y="2232911"/>
            <a:ext cx="2979323" cy="310854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800" dirty="0" smtClean="0">
                <a:latin typeface="Arial" pitchFamily="34" charset="0"/>
                <a:cs typeface="Arial" pitchFamily="34" charset="0"/>
              </a:rPr>
              <a:t>Conjunto cultural formado por una barrera con el conjunto geológico de américa del Norte.</a:t>
            </a:r>
            <a:endParaRPr lang="es-MX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29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ile:America 179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980728"/>
            <a:ext cx="4438650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971600" y="57398"/>
            <a:ext cx="74249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Conquista de América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346354" y="2780928"/>
            <a:ext cx="240211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2400" dirty="0" smtClean="0">
                <a:latin typeface="Arial" pitchFamily="34" charset="0"/>
                <a:cs typeface="Arial" pitchFamily="34" charset="0"/>
              </a:rPr>
              <a:t>1492 </a:t>
            </a:r>
          </a:p>
          <a:p>
            <a:r>
              <a:rPr lang="es-MX" sz="2400" dirty="0">
                <a:latin typeface="Arial" pitchFamily="34" charset="0"/>
                <a:cs typeface="Arial" pitchFamily="34" charset="0"/>
              </a:rPr>
              <a:t> Cristóbal Colón</a:t>
            </a:r>
          </a:p>
        </p:txBody>
      </p:sp>
    </p:spTree>
    <p:extLst>
      <p:ext uri="{BB962C8B-B14F-4D97-AF65-F5344CB8AC3E}">
        <p14:creationId xmlns:p14="http://schemas.microsoft.com/office/powerpoint/2010/main" val="1055150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55" y="2787829"/>
            <a:ext cx="1644098" cy="1118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686929" y="147483"/>
            <a:ext cx="585115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Desmembramiento </a:t>
            </a:r>
          </a:p>
          <a:p>
            <a:pPr algn="ctr"/>
            <a:r>
              <a:rPr lang="es-ES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del imperio</a:t>
            </a:r>
          </a:p>
          <a:p>
            <a:pPr algn="ctr"/>
            <a:r>
              <a:rPr lang="es-E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español</a:t>
            </a:r>
            <a:endParaRPr lang="es-ES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082336" y="5971620"/>
            <a:ext cx="1728192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latin typeface="Arial" pitchFamily="34" charset="0"/>
                <a:cs typeface="Arial" pitchFamily="34" charset="0"/>
              </a:rPr>
              <a:t>Siglo XVI</a:t>
            </a:r>
            <a:endParaRPr lang="es-MX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543604" y="2573908"/>
            <a:ext cx="612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latin typeface="Arial" pitchFamily="34" charset="0"/>
                <a:cs typeface="Arial" pitchFamily="34" charset="0"/>
              </a:rPr>
              <a:t>Grandes imperios coloniales</a:t>
            </a:r>
            <a:endParaRPr lang="es-MX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Flecha izquierda"/>
          <p:cNvSpPr/>
          <p:nvPr/>
        </p:nvSpPr>
        <p:spPr>
          <a:xfrm rot="12956615">
            <a:off x="5021463" y="3092073"/>
            <a:ext cx="360040" cy="288032"/>
          </a:xfrm>
          <a:prstGeom prst="leftArrow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CuadroTexto"/>
          <p:cNvSpPr txBox="1"/>
          <p:nvPr/>
        </p:nvSpPr>
        <p:spPr>
          <a:xfrm>
            <a:off x="864015" y="3413650"/>
            <a:ext cx="612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latin typeface="Arial" pitchFamily="34" charset="0"/>
                <a:cs typeface="Arial" pitchFamily="34" charset="0"/>
              </a:rPr>
              <a:t>PORTUGAL</a:t>
            </a:r>
            <a:endParaRPr lang="es-MX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555776" y="3346944"/>
            <a:ext cx="612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latin typeface="Arial" pitchFamily="34" charset="0"/>
                <a:cs typeface="Arial" pitchFamily="34" charset="0"/>
              </a:rPr>
              <a:t>CASTILLA</a:t>
            </a:r>
            <a:endParaRPr lang="es-MX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Flecha izquierda"/>
          <p:cNvSpPr/>
          <p:nvPr/>
        </p:nvSpPr>
        <p:spPr>
          <a:xfrm rot="19528671">
            <a:off x="3974273" y="3092074"/>
            <a:ext cx="360040" cy="288032"/>
          </a:xfrm>
          <a:prstGeom prst="leftArrow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Flecha izquierda"/>
          <p:cNvSpPr/>
          <p:nvPr/>
        </p:nvSpPr>
        <p:spPr>
          <a:xfrm rot="14154427">
            <a:off x="3964507" y="3861747"/>
            <a:ext cx="360040" cy="288032"/>
          </a:xfrm>
          <a:prstGeom prst="leftArrow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Flecha izquierda"/>
          <p:cNvSpPr/>
          <p:nvPr/>
        </p:nvSpPr>
        <p:spPr>
          <a:xfrm rot="18706163">
            <a:off x="4970661" y="3899942"/>
            <a:ext cx="360040" cy="288032"/>
          </a:xfrm>
          <a:prstGeom prst="leftArrow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13 CuadroTexto"/>
          <p:cNvSpPr txBox="1"/>
          <p:nvPr/>
        </p:nvSpPr>
        <p:spPr>
          <a:xfrm>
            <a:off x="2038988" y="4214818"/>
            <a:ext cx="2232248" cy="163121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latin typeface="Arial" pitchFamily="34" charset="0"/>
                <a:cs typeface="Arial" pitchFamily="34" charset="0"/>
              </a:rPr>
              <a:t>3 Siglos, a cargo de  militares y funcionarios, de España y Portugal</a:t>
            </a:r>
            <a:endParaRPr lang="es-MX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4500666" y="4657763"/>
            <a:ext cx="558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>
                <a:latin typeface="Arial" pitchFamily="34" charset="0"/>
                <a:cs typeface="Arial" pitchFamily="34" charset="0"/>
              </a:rPr>
              <a:t>vs</a:t>
            </a:r>
            <a:endParaRPr lang="es-MX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5006227" y="4550041"/>
            <a:ext cx="2232248" cy="10156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latin typeface="Arial" pitchFamily="34" charset="0"/>
                <a:cs typeface="Arial" pitchFamily="34" charset="0"/>
              </a:rPr>
              <a:t>Oligarquía de ricos propietarios criollos</a:t>
            </a:r>
            <a:endParaRPr lang="es-MX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5247724" y="5971620"/>
            <a:ext cx="1728192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latin typeface="Arial" pitchFamily="34" charset="0"/>
                <a:cs typeface="Arial" pitchFamily="34" charset="0"/>
              </a:rPr>
              <a:t>Siglo XIX</a:t>
            </a:r>
            <a:endParaRPr lang="es-MX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091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51520" y="260648"/>
            <a:ext cx="279217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36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1810 A 1820</a:t>
            </a:r>
            <a:endParaRPr lang="es-ES" sz="36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074493" y="942297"/>
            <a:ext cx="2124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IMPERIO ESPAÑOL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932040" y="942297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IMPERIO DE PORTUGAL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746422" y="1337645"/>
            <a:ext cx="2780377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dirty="0" smtClean="0"/>
              <a:t>Decenas de estados independientes, que vencerían a España</a:t>
            </a:r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4815958" y="1333092"/>
            <a:ext cx="2780377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dirty="0" smtClean="0"/>
              <a:t>Separación de Portugal (1822),se mantuvo unido y aumento sus fronteras.</a:t>
            </a:r>
            <a:endParaRPr lang="es-MX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779" y="2814168"/>
            <a:ext cx="3696047" cy="2722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260" y="2492896"/>
            <a:ext cx="2738870" cy="3043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1 Flecha izquierda"/>
          <p:cNvSpPr/>
          <p:nvPr/>
        </p:nvSpPr>
        <p:spPr>
          <a:xfrm rot="19528671">
            <a:off x="2726654" y="3499848"/>
            <a:ext cx="360040" cy="288032"/>
          </a:xfrm>
          <a:prstGeom prst="leftArrow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Flecha izquierda"/>
          <p:cNvSpPr/>
          <p:nvPr/>
        </p:nvSpPr>
        <p:spPr>
          <a:xfrm rot="13641223" flipV="1">
            <a:off x="3807547" y="3533906"/>
            <a:ext cx="360040" cy="328804"/>
          </a:xfrm>
          <a:prstGeom prst="leftArrow">
            <a:avLst>
              <a:gd name="adj1" fmla="val 50000"/>
              <a:gd name="adj2" fmla="val 31525"/>
            </a:avLst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1768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1907704" y="188640"/>
            <a:ext cx="2124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IMPERIO ESPAÑOL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148064" y="18864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IMPERIO DE PORTUGAL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579633" y="692696"/>
            <a:ext cx="2780377" cy="230832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dirty="0" smtClean="0"/>
              <a:t>-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Diversas partes.</a:t>
            </a:r>
          </a:p>
          <a:p>
            <a:r>
              <a:rPr lang="es-MX" sz="2000" dirty="0" smtClean="0">
                <a:latin typeface="Arial" pitchFamily="34" charset="0"/>
                <a:cs typeface="Arial" pitchFamily="34" charset="0"/>
              </a:rPr>
              <a:t>-Sus partes están alejadas unas de otras, comunicadas por mar.(excepto Perú y </a:t>
            </a:r>
            <a:r>
              <a:rPr lang="es-MX" sz="1800" dirty="0" smtClean="0">
                <a:latin typeface="Arial" pitchFamily="34" charset="0"/>
                <a:cs typeface="Arial" pitchFamily="34" charset="0"/>
              </a:rPr>
              <a:t>Nueva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 Granada).</a:t>
            </a:r>
            <a:endParaRPr lang="es-MX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148064" y="678810"/>
            <a:ext cx="2780377" cy="252376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dirty="0" smtClean="0"/>
              <a:t>-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Mucho mas compacto.</a:t>
            </a:r>
          </a:p>
          <a:p>
            <a:r>
              <a:rPr lang="es-MX" sz="2000" dirty="0" smtClean="0">
                <a:latin typeface="Arial" pitchFamily="34" charset="0"/>
                <a:cs typeface="Arial" pitchFamily="34" charset="0"/>
              </a:rPr>
              <a:t>-Sus ciudades costeras comunicadas entre si por barco.</a:t>
            </a:r>
          </a:p>
          <a:p>
            <a:r>
              <a:rPr lang="es-MX" sz="2000" dirty="0" smtClean="0">
                <a:latin typeface="Arial" pitchFamily="34" charset="0"/>
                <a:cs typeface="Arial" pitchFamily="34" charset="0"/>
              </a:rPr>
              <a:t>-Controlaban la parte mas remota del país.</a:t>
            </a:r>
          </a:p>
          <a:p>
            <a:endParaRPr lang="es-MX" dirty="0"/>
          </a:p>
        </p:txBody>
      </p:sp>
      <p:sp>
        <p:nvSpPr>
          <p:cNvPr id="9" name="8 CuadroTexto"/>
          <p:cNvSpPr txBox="1"/>
          <p:nvPr/>
        </p:nvSpPr>
        <p:spPr>
          <a:xfrm>
            <a:off x="3930621" y="3291059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NUEVA ESPAÑA</a:t>
            </a:r>
            <a:endParaRPr lang="es-MX" dirty="0"/>
          </a:p>
        </p:txBody>
      </p:sp>
      <p:sp>
        <p:nvSpPr>
          <p:cNvPr id="13" name="12 CuadroTexto"/>
          <p:cNvSpPr txBox="1"/>
          <p:nvPr/>
        </p:nvSpPr>
        <p:spPr>
          <a:xfrm>
            <a:off x="5347065" y="4341667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NUEVA GRANADA</a:t>
            </a:r>
            <a:endParaRPr lang="es-MX" dirty="0"/>
          </a:p>
        </p:txBody>
      </p:sp>
      <p:sp>
        <p:nvSpPr>
          <p:cNvPr id="14" name="13 CuadroTexto"/>
          <p:cNvSpPr txBox="1"/>
          <p:nvPr/>
        </p:nvSpPr>
        <p:spPr>
          <a:xfrm>
            <a:off x="2534669" y="501514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RIO DE LA PLATA</a:t>
            </a:r>
            <a:endParaRPr lang="es-MX" dirty="0"/>
          </a:p>
        </p:txBody>
      </p:sp>
      <p:sp>
        <p:nvSpPr>
          <p:cNvPr id="15" name="14 Flecha izquierda"/>
          <p:cNvSpPr/>
          <p:nvPr/>
        </p:nvSpPr>
        <p:spPr>
          <a:xfrm rot="9195205">
            <a:off x="3740918" y="4717003"/>
            <a:ext cx="360040" cy="288032"/>
          </a:xfrm>
          <a:prstGeom prst="leftArrow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CuadroTexto"/>
          <p:cNvSpPr txBox="1"/>
          <p:nvPr/>
        </p:nvSpPr>
        <p:spPr>
          <a:xfrm>
            <a:off x="3920938" y="4341667"/>
            <a:ext cx="1318486" cy="432792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400" dirty="0" smtClean="0"/>
              <a:t>SEVILLA</a:t>
            </a:r>
            <a:endParaRPr lang="es-MX" dirty="0"/>
          </a:p>
        </p:txBody>
      </p:sp>
      <p:sp>
        <p:nvSpPr>
          <p:cNvPr id="18" name="17 Rectángulo"/>
          <p:cNvSpPr/>
          <p:nvPr/>
        </p:nvSpPr>
        <p:spPr>
          <a:xfrm>
            <a:off x="899592" y="3008236"/>
            <a:ext cx="268830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36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RELACIONES:</a:t>
            </a:r>
            <a:endParaRPr lang="es-E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6" name="15 Flecha izquierda"/>
          <p:cNvSpPr/>
          <p:nvPr/>
        </p:nvSpPr>
        <p:spPr>
          <a:xfrm rot="16200000">
            <a:off x="4400161" y="4070223"/>
            <a:ext cx="360040" cy="288032"/>
          </a:xfrm>
          <a:prstGeom prst="leftArrow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16 Flecha izquierda"/>
          <p:cNvSpPr/>
          <p:nvPr/>
        </p:nvSpPr>
        <p:spPr>
          <a:xfrm rot="1948697">
            <a:off x="5036763" y="4652967"/>
            <a:ext cx="360040" cy="288032"/>
          </a:xfrm>
          <a:prstGeom prst="leftArrow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19 CuadroTexto"/>
          <p:cNvSpPr txBox="1"/>
          <p:nvPr/>
        </p:nvSpPr>
        <p:spPr>
          <a:xfrm>
            <a:off x="655745" y="5877272"/>
            <a:ext cx="8136904" cy="646331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dirty="0" smtClean="0">
                <a:latin typeface="Arial" pitchFamily="34" charset="0"/>
                <a:cs typeface="Arial" pitchFamily="34" charset="0"/>
              </a:rPr>
              <a:t>LOS IMPERIOS SOLO EXISTIAN EN RAZON DE LA OBEDIENCIA DE LA ADMINISTRACION A LA CORONA</a:t>
            </a:r>
            <a:r>
              <a:rPr lang="es-MX" dirty="0" smtClean="0"/>
              <a:t>.</a:t>
            </a:r>
            <a:endParaRPr lang="es-MX" dirty="0"/>
          </a:p>
        </p:txBody>
      </p:sp>
      <p:sp>
        <p:nvSpPr>
          <p:cNvPr id="22" name="21 CuadroTexto"/>
          <p:cNvSpPr txBox="1"/>
          <p:nvPr/>
        </p:nvSpPr>
        <p:spPr>
          <a:xfrm>
            <a:off x="5980863" y="3437323"/>
            <a:ext cx="1656184" cy="461665"/>
          </a:xfrm>
          <a:prstGeom prst="borderCallout1">
            <a:avLst>
              <a:gd name="adj1" fmla="val 18750"/>
              <a:gd name="adj2" fmla="val -8333"/>
              <a:gd name="adj3" fmla="val 48729"/>
              <a:gd name="adj4" fmla="val -38333"/>
            </a:avLst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 smtClean="0"/>
              <a:t>México</a:t>
            </a:r>
            <a:endParaRPr lang="es-MX" dirty="0"/>
          </a:p>
        </p:txBody>
      </p:sp>
      <p:sp>
        <p:nvSpPr>
          <p:cNvPr id="24" name="23 CuadroTexto"/>
          <p:cNvSpPr txBox="1"/>
          <p:nvPr/>
        </p:nvSpPr>
        <p:spPr>
          <a:xfrm>
            <a:off x="6355177" y="5098233"/>
            <a:ext cx="2592288" cy="707886"/>
          </a:xfrm>
          <a:prstGeom prst="borderCallout1">
            <a:avLst>
              <a:gd name="adj1" fmla="val 33755"/>
              <a:gd name="adj2" fmla="val -1920"/>
              <a:gd name="adj3" fmla="val -3788"/>
              <a:gd name="adj4" fmla="val -18960"/>
            </a:avLst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s-MX" sz="2000" dirty="0" smtClean="0"/>
              <a:t>Ecuador, Colombia y Venezuela</a:t>
            </a:r>
            <a:endParaRPr lang="es-MX" sz="2000" dirty="0"/>
          </a:p>
        </p:txBody>
      </p:sp>
      <p:sp>
        <p:nvSpPr>
          <p:cNvPr id="27" name="26 CuadroTexto"/>
          <p:cNvSpPr txBox="1"/>
          <p:nvPr/>
        </p:nvSpPr>
        <p:spPr>
          <a:xfrm>
            <a:off x="179512" y="3775255"/>
            <a:ext cx="2355157" cy="1261884"/>
          </a:xfrm>
          <a:prstGeom prst="borderCallout1">
            <a:avLst>
              <a:gd name="adj1" fmla="val 47689"/>
              <a:gd name="adj2" fmla="val 104678"/>
              <a:gd name="adj3" fmla="val 103390"/>
              <a:gd name="adj4" fmla="val 124372"/>
            </a:avLst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 smtClean="0"/>
              <a:t>Argentina ,Paraguay</a:t>
            </a:r>
            <a:r>
              <a:rPr lang="es-MX" sz="2800" dirty="0" smtClean="0"/>
              <a:t> </a:t>
            </a:r>
            <a:r>
              <a:rPr lang="es-MX" dirty="0" smtClean="0"/>
              <a:t>y Uruguay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82441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055440" y="0"/>
            <a:ext cx="739894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Independencia de los </a:t>
            </a:r>
          </a:p>
          <a:p>
            <a:pPr algn="ctr"/>
            <a:r>
              <a:rPr lang="es-E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Países suramericanos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36912"/>
            <a:ext cx="2141041" cy="216130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464569" y="1844824"/>
            <a:ext cx="59898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>
                <a:latin typeface="Arial" pitchFamily="34" charset="0"/>
                <a:cs typeface="Arial" pitchFamily="34" charset="0"/>
              </a:rPr>
              <a:t>Después de la muerte de Simón Bolívar ,también se acabo el sueño de tener una Suramérica unida, Latinoamérica se separo en muchos estados con débiles estructuras políticas. Esto dio lugar a inestabilidades políticas crónicas, dictaduras y golpes militares.</a:t>
            </a:r>
          </a:p>
          <a:p>
            <a:endParaRPr lang="es-MX" sz="2000" dirty="0">
              <a:latin typeface="Arial" pitchFamily="34" charset="0"/>
              <a:cs typeface="Arial" pitchFamily="34" charset="0"/>
            </a:endParaRPr>
          </a:p>
          <a:p>
            <a:r>
              <a:rPr lang="es-MX" sz="2000" dirty="0" smtClean="0">
                <a:latin typeface="Arial" pitchFamily="34" charset="0"/>
                <a:cs typeface="Arial" pitchFamily="34" charset="0"/>
              </a:rPr>
              <a:t>Se multiplicaron las guerras en Centroamérica por lo tanto cambio de fronteras a favor de los estados mas fuertes.</a:t>
            </a:r>
          </a:p>
          <a:p>
            <a:endParaRPr lang="es-MX" sz="2000" dirty="0">
              <a:latin typeface="Arial" pitchFamily="34" charset="0"/>
              <a:cs typeface="Arial" pitchFamily="34" charset="0"/>
            </a:endParaRPr>
          </a:p>
          <a:p>
            <a:r>
              <a:rPr lang="es-MX" sz="2000" dirty="0" smtClean="0">
                <a:latin typeface="Arial" pitchFamily="34" charset="0"/>
                <a:cs typeface="Arial" pitchFamily="34" charset="0"/>
              </a:rPr>
              <a:t>Estados Unidos poco a poco tomo el mediterráneo americano y  luego el conjunto del continente llamado su “patio trasero”</a:t>
            </a:r>
          </a:p>
        </p:txBody>
      </p:sp>
    </p:spTree>
    <p:extLst>
      <p:ext uri="{BB962C8B-B14F-4D97-AF65-F5344CB8AC3E}">
        <p14:creationId xmlns:p14="http://schemas.microsoft.com/office/powerpoint/2010/main" val="470738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-63650" y="154862"/>
            <a:ext cx="9465283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La idea de nación papel</a:t>
            </a:r>
          </a:p>
          <a:p>
            <a:pPr algn="ctr"/>
            <a:r>
              <a:rPr lang="es-E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De las oligarquías </a:t>
            </a:r>
            <a:r>
              <a:rPr lang="es-ES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y</a:t>
            </a:r>
            <a:r>
              <a:rPr lang="es-E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mas </a:t>
            </a:r>
          </a:p>
          <a:p>
            <a:pPr algn="ctr"/>
            <a:r>
              <a:rPr lang="es-E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Tarde el de </a:t>
            </a:r>
            <a:r>
              <a:rPr lang="es-E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las</a:t>
            </a:r>
            <a:r>
              <a:rPr lang="es-E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clases medias</a:t>
            </a:r>
            <a:endParaRPr lang="es-E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31667"/>
            <a:ext cx="2046282" cy="14487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5 Flecha izquierda"/>
          <p:cNvSpPr/>
          <p:nvPr/>
        </p:nvSpPr>
        <p:spPr>
          <a:xfrm rot="10800000">
            <a:off x="2667963" y="3055718"/>
            <a:ext cx="360040" cy="288032"/>
          </a:xfrm>
          <a:prstGeom prst="leftArrow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CuadroTexto"/>
          <p:cNvSpPr txBox="1"/>
          <p:nvPr/>
        </p:nvSpPr>
        <p:spPr>
          <a:xfrm>
            <a:off x="3028003" y="3055718"/>
            <a:ext cx="1632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Núcleo político</a:t>
            </a:r>
            <a:endParaRPr lang="es-MX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331667"/>
            <a:ext cx="1771650" cy="13335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8 Flecha izquierda"/>
          <p:cNvSpPr/>
          <p:nvPr/>
        </p:nvSpPr>
        <p:spPr>
          <a:xfrm rot="10800000">
            <a:off x="7092280" y="3096368"/>
            <a:ext cx="360040" cy="288032"/>
          </a:xfrm>
          <a:prstGeom prst="leftArrow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CuadroTexto"/>
          <p:cNvSpPr txBox="1"/>
          <p:nvPr/>
        </p:nvSpPr>
        <p:spPr>
          <a:xfrm>
            <a:off x="7452320" y="3055718"/>
            <a:ext cx="1632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Modelo</a:t>
            </a:r>
            <a:endParaRPr lang="es-MX" dirty="0"/>
          </a:p>
        </p:txBody>
      </p:sp>
      <p:sp>
        <p:nvSpPr>
          <p:cNvPr id="7" name="6 CuadroTexto"/>
          <p:cNvSpPr txBox="1"/>
          <p:nvPr/>
        </p:nvSpPr>
        <p:spPr>
          <a:xfrm>
            <a:off x="264462" y="4108430"/>
            <a:ext cx="2596462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Finales </a:t>
            </a:r>
            <a:r>
              <a:rPr lang="es-MX" sz="2000" dirty="0" smtClean="0"/>
              <a:t>del</a:t>
            </a:r>
            <a:r>
              <a:rPr lang="es-MX" dirty="0" smtClean="0"/>
              <a:t> siglo XIX</a:t>
            </a:r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284500" y="4781306"/>
            <a:ext cx="3953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Aparece nuevo tipo de político.</a:t>
            </a:r>
            <a:endParaRPr lang="es-MX" dirty="0"/>
          </a:p>
        </p:txBody>
      </p:sp>
      <p:sp>
        <p:nvSpPr>
          <p:cNvPr id="13" name="12 Flecha izquierda"/>
          <p:cNvSpPr/>
          <p:nvPr/>
        </p:nvSpPr>
        <p:spPr>
          <a:xfrm rot="10800000">
            <a:off x="3347864" y="4781306"/>
            <a:ext cx="360040" cy="288032"/>
          </a:xfrm>
          <a:prstGeom prst="leftArrow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AutoShape 5" descr="data:image/jpeg;base64,/9j/4AAQSkZJRgABAQAAAQABAAD/2wCEAAkGBhMSERUUExQWFBUWFRcXFhcYFxgUFxQUFRcVFxUUFRgXHCYeFxkjGRYUHy8gIycpLSwsFR4xNTAqNSYrLCkBCQoKDgwOGg8PGikcHBwsKSkpLCksKSwsKSkpLCkpKSwsLCksKSksKSwpKSwsKSwpKSwsKSkpKSwpKSksKSkpLP/AABEIALcBEwMBIgACEQEDEQH/xAAcAAABBQEBAQAAAAAAAAAAAAAEAAIDBQYBBwj/xABEEAACAAQDBAcGBAQEBAcAAAABAgADESEEEjEFQVFhBhMicYGRoQcyQlKx0RTB4fAjcoLCYpKy8SRTg6IVM0NUk9LT/8QAGQEAAwEBAQAAAAAAAAAAAAAAAAECAwQF/8QAJREBAQACAgICAQQDAAAAAAAAAAECEQMhEjEEQWEiMlFxEyPw/9oADAMBAAIRAxEAPwCxVzlIN6iMN1BQ0I03xvRLtFXOwCkndeM0KKQYMliCX2PvFu6GJhiNYVB6CJlWOysPBCYeEEapEqy4lWREqyIAH6rTv/IxQba6PZazJYtqyDdxZBw4r4jeI1XU6d/5NEnUwwyHR7bHVEI57B0Py1/tjaoIy+2+j9KzJYtqygacWUfVfEbwZ+je16UlObaIfov28uEBtLlhwWJEAh4WAkWWFlifJHMkIIqQqRLkjuSAIqR2kSZI7kgCEiGGJnWIXgCCc1IxfSTbJmEykPZB7Z+Y/KOXGLbpHtfKOrQ9s6n5Qa377fnwgXo10azUmzB2NUU/HwY/4eA393vMOdFdhFR1rimYpkB1pWpbkDanGldKV1hWHTZZ7P8AMv5xKZZhgMVjhWCOqMcMkwbAciGEQQZJhhkmAByIb1VdIOTBcYKTB+EMbVK4LjEn4Lwi0ygQPOcmAlG2EFT3mFFrh5AK35/Ux2EWkKrAc0X0qIsVWBZijMd0NSGWvA+BhTMON48YmVfGOraAgn4emkPXnBJlg/pHOrPfC0birEirDFXwiZDxhaBZNO/8jEmSHU074fCCMy4oNtdHtXQDKakgD3TvNBqpNTxBJ3e7o8wiWUwpBsM3sHa5P8OZ7w0J+IDcef1EaSWaxQbc2ID25diL0FqHiv7tugnYe1g65WNJi2Yaf1DkYAuwI7lhgxC8Yf8AiF4iERZY7ljnXLxEd65eIgDoWHZIb168RHGxa8RAZswRSbb2mJSE6k2UcT9otNo4xUTMSKUrGVweFbFzS79mWPprlH+I6k/pBAh2DsJpz9ZNFUzEmvxtQ2pvUHXuAvcRtllw1FVQoFABYAaAAaRLmEMIpq+7/MPoYkKw2aw7P8w/0tDi4gDhEMaI02jKY0E2XXhnUn6xY4fDrStQRyNa+MMtg1w5MEJg6coL00EM6ljFEisNIjapgrqANTDWmgaCABfwpMNeWoiV3JiKZIND3QAPh5Ryi0diaS9FHcIUIwarA09L6QUsC4lO1Y0tDMxZfhDsp744ubvh3eICc6uOqG745l4GJVrAHRzH5w4ShuMQ4/aKSJTzZllRSTz4AcSTQDmRHlmP6XTsWzO4KydFkhiFtvelM577V0AhVWOO3o+H6TYFwSMVKoDepC/5cxAY2jR4XZsiYAVxANb+7Q08T6x4Rs3Zc7FOQsrsgE2FBUA0rzOka7oV0h6uYMJiA67pTGtVYX6tg3LQg7ucLcVcLJt6gdhSv+b6fpHG2ZKC9mY3KiFj5BYFlTnGhDjh8X3+sWez54J4G9jBtnVdN2epB7T13VQr9QIz+P6MOT1sqquprb4gdRTeOI5xsdt7Wk4dA8+Yspa0q7BangK6nkIo9h+0DBYqd1MlyX3ZlKh6H4a3PkIRTabZCpMXt1DAXAP048otZeAkbxN8hAe1sGVYTJYIatxSzV5c/XvifZu1hMWoVrWIIpQjUQtqFy9mYc/80d9B+UPTY2HPxTPMfaOrOr8Jh4Y/KYfl+AadiYf5pnmP/rEE7YUqwXrDzNKD/tgzNTUERNhpitXKQaGhoQaGxoab7jzg2GY6RdGhMMlFrl7RYk2GXLQkbzc0HPlBOH2JKU0BKoooKXJ47uO+LvaC0y2+b+2ASTwMEK01tmSBTtPry+0NbByeL+n2iLFYilLQK2KZtBl9TD2W02Lky6DLmsaktalARWg1sTGXk4H/AMRGZiww3wICV66hp1jneh+Ebxe1RBnSnMMHNAJBmdXKrvAnTElMf8rtB+yseoooR1UAAErlUDRQN4Gg0jLlysnTs+Lx45XeX0gldEMPLHZlKOd6+cVm3ROw0tp2Gs6CrIbrMUagjiBcHlTfGjxu0GU0VQ1NSWyju0MVm08QWkzKqK5WAAYMCcpoAeMc0uUu3fnjhcdWCuifSiXjZAmIAHW0xdcjfXKdQeRG4xbnMdI8e9juLyY4qLh5LhhuOXKyt3gin9Rj2Z8Ud1o9CPFymqiGDO+0LqEGprHCrNxPrHRhGMMjWmqNBAuJxBoe6DvwHEwNjJChGvU05QAyXhbDuH0jsLLCiVK5REGKF9KwQqxFiRpekMBc/KOhxHG/m+sO8YCN8YkUmIwYkUwBiPa3jGGHlJoGmZm55ValfE/SMrsLYzz5smXXq0Y5S50FFzubm9BXxoN8ekzhKxU+fhJl8+GVgN4CzGDMvOpXd8O/SK/2dbJ/ENMcsVEpOoTKcpzPR5rAi4t1S/0xlnyeO3ZxcPlJf5bzY0nCy0EmQ0slAKgMrP3sNaxkPads9RJE9QBMkssxWGvZYWPIxfbM2IJDtlJcgEXJc1ualj8X2EZLG9E1q01yXVxWYN7ZRWinVTmXdzEcmGvPe3dySzjvTcpRlDGWQGAIK1pQ3HEaROk1FBdicqAsxN6Koq2nACANlS1lyZa5mBWWinTVVA3EcII2jh2m4eeiVdmkzFWxqWaWwUeZEdzxXhG39sztqYxplWA92UtfcliuVRzOp4kmDJXQ7Ey+2vZZbq1TmB7936R32ey5YmOz17AFa0FK6k1oBodTQUMemPtqQZLMLhaA0yGpOlCGymvGsYcvLlLqPS4ODDLHeTJ+zfpriExq4WezOk0laNVykwAlWWtwCRQjS9d0elbTZpbdZKpWnaBBAcb/ABpvjzjAypbbUwExVADTiCQM9eyeyQNDztStdBWPW5+z1GgHl+YjSXc24ebHwz1AeB2zKdQwbwyGoI1BvY1gwY1eZ/6Z+8CrhVvYUOthfvhDZkrcif5B9oNskG0tpk0lywM5IABFCtanMRWugNONIv8Ao/gVlSgo3klidWY0qx8h5CKeTsxA4oqAki+QDStK25nzjTYKTlFOHhDhwNtj4Nfi0Ffl5xkMd00wMp+rfFSgwsVBqQeDFahTyJiH2w7cmBZOCkNlm4jMXbTq5AoGNrgsRS25WjAYT2WALV5te5QB9YWWeOPtthwZ8ncemSNpSZ9GkzEmqKglGDUNrNTQ8jE6x5Ls1G2djZbA/wANiEcbmQ6+WveI9fyX3eJH3ipZe4y5OO4XVB4wWGvvCtNONT5esQPhQ2UEtcgXNBStTQcxaLDFqera43fURU49g7opQtvBtQU31Omu6945+XrJ6Pw8cbhu+9iBJRmdTla9KVFqj3bee6B//Cllqy0oG1UVpwqBXXXzhiYfq27EqldTVd+pY6kwdilNLm9Ixv8ADusx96ZzoZ0bGFmCZUvOYhZjsSaq1GIUcwq9o1OvOPQvxgGigRn9gYqS050JJeWoY2NKOzBRm0rRDbge+NB1krgf34x2cXlrdvt5Hybj5THGejWxjH/aI2nNxMEdfL+X0Ec/Ej5fpGzlCNUwPiZZy+I+sWZxnL1gbFT81BTVl+sASnEDgYUdODbiPWFCUoxEeJWwtWCEEMxMu2tIQAFP8P1jmXlD2UcTEZI5wycrDs0RZoD2ptPqpZb9bnQAbyTQAQBiOnuMcYuUZDFJypZw2RgSW+KthStu/jG99nstVwVUN2LsSCCcx1HgRT/cR3YfsoabhJ07ENXF4lQyV0kAEOiVpqwVQxAsCQN9cZsrak/ATWUKahisyU1jmFjxIbgd442MZ83Fc8dT26uDl/x5d+no2JRglyoI90gEEeNag84E2dIYqoqqgEsRW3AXbWwr4wAvT1HksxlGqgk9oWyi+Yag24RleifT2Y853ngGSxHYBoZQsMykAlgBYjeSKUrQ8/FxZXLv6dfyOaeGsft6gjMBeYv1/tiVXIVyKuQtRlFLgGg0iOWlQCqLQioJJIIO8EkAxPhl7WgOnu0A1Oto6nkvJeiGyUkk1U5iSs1DRmWZLpmoBqKuCD/iEX7MzZmSU1AQBYihU/F2b7/3eJulWFlLtHNJFJhT+KQSVDmlFO6pVVqN26+aGrieyweW1eIAYGmlT944eXrPt7nxs/Ljn0u+hGEWbiBO6sr1ctmHAPMogN73TrBcbzGxnXHhGO9n225Uyc0paCahmLMBN3DdWyFLV7OQgrX468hrMXLJC03MCe78/wBI6ePHWMeV8rLy5LUcyWAtTYAEk8AK3gcNa37pEzzgVK6ihUg7wR9oEJoKD91NYvTnEYU9tf5hGgknXv8AyEZiUua3Ej6xpZJ+v5CHDjzj2gyVO0JcwKxZcOyHs1U0mKRQ1FxnNeRGsCydpTDK9wK1QKEGwIN6ZtbaVMavpz2BKYUFGOunayqPUiMlKZipJN83u7yRpQ5NDrrblSOPll8nsfFs/wAak6VYEzsMXyFZilSoJXiA113UJ8o9Fwj5kUlCKqDStaVANK0vGB6V7bmycPmUK82vukZgFUFnYg0zZUWtac90aboh0hXF4ZJgqraMODDWnLQ+MbcO/H8OT5mvJflFIIIIrbX7xSdflcq+oty/dIvpZO45v3zip29h2DoctMwppqa0HjceYiuXGXHf8M/i53HLU+zJ2KBsojmRnoouSaAd8G4Lo9Of4cg3swp6amNTsrYiSRUXb5jr+kZ4cVy+tR2cnPJ+aq5HRuXIQterEF21qaBR4AD1PGOiRL+f9+UXuIAYUN+UVM/ZN6rbl9o7PHTzct27M/DJ8/0hDCr830hn4Nv2fvDfw7cIaU34McYGxWGy5TX4h96x0yjwPlEVs610qa+RhBJmPzHzhQR1ycPSFCNSIYU0WhIIkcWgCvmKeAECTn5+UGziO+AeqLMFUXYgDmTYQyLA4Jpz5E8SdAOJjT4TojKVldhndTVS3wkilVGgNN+oqaG5i02bstJEvKupPabexHHlwG6CzDXIhlYkKaEgHnaviYqOl/QiVjpZZQqYjL2ZlPepokynvJu3kajgblxUV13HmIJwYUKAoAAFKC1ONt0BvmnaeznlMwKskxSUmoQAAQAMtQdSKmuhBFKiAZXVAgZMt9BW9xoCbWzXvqLbo929pHQkYmWZ8pQZ6LcAXmoNw/xi9DvqRwp4RiGoQQxUWvWi5gwNW4in0i4mvUcDt3D4PASpmJc1ykBTZiQzDq0XVsthagFNaXjzzpR7UcRiCVw9cNK07BpNccWcXXXRfEmNX7WdhpP2ZhsdJBGXLmWpIRZtnFD7uWcqigoO2Y8gUxGuxp6B0YqTXTrZaGot20o4NBzXL/1DxjbzJItURi+ga1Eo8Mw4js5gO4Vof6Y3GExCzg+Q5jKYy3sQValaNXS3nQ8DHn/Ix33/AA9X42UnV+2Xw+yml4ksDQzWJU/LMHaQ/wAuq8s5iz2T7QMRJxSYXEnrJU4gSpjWmy2LZermH/1Mr9kk9qhDEmtId0hmmTJM7IWEtlJtale0tea5vCvCKbpnhc6SsTLoermynzD4lYrlmdzDqq/yDnGvBlbO2HysMd9PRFxwJegJoSLUuQNBfw74HO3W/wDaz/OR/wDtFjh9nZBlG71O8+d4kMiNNvP0E2TtEvMAMqZL7S0zmXfXTI7ac+MazDNUeJjJ4yWyZZgvkYPTiB7w/wApMXgnZlFD2TU23g0p4feHOxJ2D6XYCXipfVMTkF3ykiqqyPlzDSpQCo3G16GPPMPtOb1YyqhJANST9N8em/hhpU3BB4XsYwfRTYJmZaiqKKEfMwFAvdoTy74y58bdSPQ+NZjMrVt0N6OZqzp3aZh2Kj4WDDNTcpBag4CvxRHK6FTMHinmYVlGHm0LSTUBHqAxUAEZSKmguDYAilNnhBlBDA5q3NqHsqBppYAbtIkK5mA3UH1Mb4YeOOnNyZed3QmJMrCymmv2soqaClTuRATdmNB4xlehXSrE4rGt1iCal7S1XLhNb9YbsTQKQSSaVGlIl9oWKLzpWHTtUFSovWZNqksEU1oG/wA5JBFRG06N7FXC4dZYoW96Y3zzGu7XvrYV3AcI38ZMf7ROllSI3mE2XxPD9YTEk0FAKX4x1EAH7vEkblpp/v8ApDgI7zhHdDJBOk13RVYh3Q0rUbrRctrTvgHGICtSK0v94k7OgIxx4D6RFNml3UAXAY690ShEOh/fjA8wZXsfh/OFUJOpbh6iFEf4huP0jkIwCGJKRFLiWEAWJNOUP6L4dWnlzfItR3tavlmhmIUX3xJ0VmfxZgPyD0b9YqFPbYjdDXPaHOHAX8IbNWohtHU1Ih0qxgeRNrc8wfAwQDABEuduPnu/SPFPar0UGGxInKv8GeSSBYJN1dRawYVYf17hHswa/frFZ0m2GuLw0yQ3xL2GPwTBdG8Gp4EjfBsaYnodXFbExmGYEuqz0VSQx/iSy8q41Ocmh5R4HjMG0mY0t/eU0NLg7wRxBBBHIx7j7GMSyz8XIcUPVIabwZTOjA93WAeEY724bMkS8RIdRSbNVjMA90qglpKYDcbTAe4eL+yD9Bp2SUjnRZjV5qTRh5Fosdtbem7L2os+X2lmy1MxNBNVSZbqedZeYNuLcKhqronIy4MH53ZvUp/ZFl7VsGerwk3iHU97ZHUf6455++x05T/XK3HtQ2ks7YvXyWqkwyippqs2qEH5SMxB4EERhOgm0ln4Z8LNuUVlA+aRMtQfyO3gJkCbN6WgbFnYZirOmJlNKRwHBSYWZxlOoDI55GYOMUPQyaVx0gA2Zijc0dWVq+Br4RfhrGxlMu30ghDKGGjAEeIr+cM6uAui2K63DKfiUsjfzKSG9ajwiyyRizs1dB3wpNoZs3D9WAhNclfImqjwFB4QaF+sRfGedPoIvG9iCkX9+IP5QE+x1MlZMssgUg1FidSS/eSW7wDB9Nwh6gAW742nvanC1BrU8Y7hlAqTQAXY8gKknwEVshneZMObshZdFIplJDFq63uPThexnYbrJLS6kdYrISDQqHGViDuNK0hwmd6B7POImzNoTReYzdUNwWyk8TlChBelmPCm4rWBMNloJaDKigAAWtoAOAt32gsCKt2CA4Qo7CAgS5DSb9w+sPB3xEhu3h9IDcc9rwiGbqe/6xKfeiOcLmJpqGbJKsRurbuiJCMxrwEEY+cVmcqCApj5mJ7vpCZ2diC6woEyQoRoZZicQNLMTZoQB4s8TEHR7EUxQFKBlYfRv7YdjTckeZgPZB/4uVv7Wv8AS0VCelKNYaxhkyfQUGpqfCsDZiYe2huHmDM4Brle/LMqmnrXxgxTFQmJAxJl73lh6fynKT5Ff8pizUwjTFoRmViGv0/f1jimEcYPASfw/SOaBZZ+FaYO9gGf/vkufGM57c9imZKkz1KgylmZwScxQvKAygC9C5JruMbLpXJybU2bOGrLiZDf/GSnq7xnfaNig6YiUaVXCM6jMK3aZnOXUr/DS/8Ahh/cJkejqf8AAYc194TR5TX+/rFh7ScSH2XhjvE5B49VNB9RFP0ck59nSiR7s2YoPf2vLXyi16UYcNsWw/8AKnI1e9yv0mAeEYT97ovfG8+kyX6iYwRSgeUrOVBZC3WFAraqGyNXjQRoPZpJU4iaxAJSWCpN6ZpihiOeWo/qMWvRTZ9dh7Qmg5X6xMhBof4KhmpvqVnTF7jFL7PaCfNrqJVhz6xAfIVPhGuV6rDGdx650ExVHxCUoDMdgK/LMKnxrnMa0mMN0PYdazDUz8QvrMf8417zIwPk9iM0QKazP6h6U+0QGdD8E3aPfX0MXgiLaWb+npWI5+KC1G+hI9aW11hdZTKOLf2sfy9YD2pIms4yFAKXzVqdbVobabo0y3rpU19gl2x1dEZCPdFaoSaqO0VrXWsadE3HQa/bz+kZIS5hmDrFWoIOcMTUUK5SuUAX38ucbJXAUE76RWN3O4m/hh8T7Rlk7WbCPKZQSiByaCrIpVguW63pWu890egS2qIzmJ2bhXxRnTZaGYioEmMLj3rIT/MdADU90X8qcCKqQRxBqI1ysutQk5hjvSGkxDMMQCadUgG1T9L09IdINanix9LflApbtDv/ACMFSlotP3c1hgl1hmI1HdEmYCIsSdPGEan2uoqp7xFQZhBNOMXG2VqncQfy/OKFWG9qRKL7SnEHh6GFEedfmH78Y5AClGJawNLMTBokAdoD/aBdmGmKk1+cW77XgrHMd1ucV0uZ1brM+Vgb76HSKhPTZVKQxso4xDs7FrMQMpqGAI8R9YdiB8I1Op+Vd579wgaK+cxJzKuY5tbVKrXOeYuq0EHy5wOkdloASAKZcoHcKVHnm8hBBwYY1pfjWn71gMM0ztKOIb0ywkP1gTHIyTkt2KMK1BNWAsR4GCpZvE7NV9JsLnmYM0/8ue79w/DzgT/myecYfpz0dwmOcS3nLKxXuydWJzaJMVa0VjUAmhrpW4Pom1Joy0/e6PK8D0aE7HJjELEzZz5g1wZZUtKZRawyKB3g7onym4qY2y1SdH9nTsPh8Rhp65Wkz1PEdpRcHeCGBB5wbtmZXZGKHB5ZHf1kn7RZbS6Ty8ZPxhl0ZJcqTLVh/wCqZZcvMHEFqgcQAd8ZTbe0P+DnyxozSTrYkODbjv8AKIs/W1l/1tN0O9mq47ZMktNaWXnPM7KgkqC0rLXW+UNwB4x550XnNLnutO00pltuIZG/tIj3/wBnuHK7LwYH/IVv85L/AN0eFNKWXticoIK9fOAIuKFmYaain0i5d7jH1Y2/QfahM6h34mbuNwyUHLWPRnmR5d0GwuWYCd0+WeVTQVt4jz1j0l5kQXJ7dZ4L2fKbMSRannFfnrF1hB2fGnlF4piUipHj50EKbMv/AEj84dKHnX0/dYixMliSVvalNOJ/OLNCoqR5etoucY3ZH003Wp40jPyMTSYisCpJsDauunGNBOlFhQUrQ684ZKWdLDsSKVp7rWNd3I04d0S7JxGWYgFaMCrCoPaQe8L2FiL6ZTEmEkMr9sC1w3HcRTce4kWgrZGBVBmuWNTc1AJ1oPARWOXWqViyaI2ESExG8BoTqO+CSIFW7DgPrugsoYZG2iLFGwibJA+OPZ8R+cKhRbcxFFA4/QfsRQmh4+f6Rb7f+E9/rT7RTGc26npEJvt2g4ev6QojM5+I81hQATiOzMccHb6mOgx3aopPfmQfNQYjUwoEOM8zFdNl8bn0EWeI0ivnX7uHHvhhZ9EduqjGS5p2qoToa+8nfW4723kV28tQBmO+/huEeW7KQNikGtA5PCyNQDxpG1ly3X3b+sFulYrhWq54U+pNYPQRQSscVPbUgbzQ27xFjL2xLIqGHn94JYp5v7eukjSJEmRKZlmzXMwspysqSgQKEGoq7DT5DGqwm2B1QZj2iAKC5qBRrDnWPOtv4J9obc66ahXDSVTJmK/xEl3AAB0aYWJG5daEiNVitpItab9afpGPLzTG6dPDw+c3TtvY556mWhCAsgZ3NB1YYPNApU1KjL/UYwHtK288qUJcksBMLKziwyAUKCwIzAnhao4xrlJmtmRSToSL0AqaClWFyOHfaPOPa1i2XEJhwxyLKR2QUC9a+Y1oNeyVF67+JrHHvPKW/TXlmPHhqe6N6HYABWWtC0vL3kqyj1OvOKbbF8O3/SpwFGIoD/V9I1WwJLJikobMooBpQhX8ezUxS9NMB1KTVr8eUa2/iBlpyyg+cXL+pjZ+lnsf0zxk+Ukl579TLRZay1ORMqAKuZVpnNALtWG9EQPxkqo+b/Q2v73RTKYt+irEYyVTUlgO9kYD6xvl6rDH3HpXRlQsxlFss5KAcjS/K/rG7mGMRsLCOMRNXKalkbMBUDNc33WA8o2jRzxXL7NZqRebOnVl/vWKBoudny6BjxoP1jTFnFmi2EMdo7ntAk2aK6+saA9CS2ukXC2MZ/Z2JUuQWUE0ABIBJruB18I0dKnnXzhwOuoOsdFhaOUhEwwcIY7R2scGsAMmCgA3kxIswjmPWOUvXhp+cPK10JENJxcQHjJlvGHtKYaGvfAuOmEAVtrE30qKLb04dkb6k+VopFZOJgvaWIzPa4W3jevrbwgFZT8B6RMTfZ+ZOcKGdU3BfIQoZLLb1pwPFB6Ej8oGRoJ6Re9LPJh5EH8zAMtoiejSzTaK2dMrWmm88e6D5hqIrcRMpYa/6R94okeyZmXFS+eYdwKtrHoWEmC3h6R5nhpmWfK/nHqaEnzMb/DzbQHivDMrFTtHZCvawqa6b+/l9osc4iNnrXiDCq1NI2DLlzAT2y1iTuW9h4/SItr7BlhiwUUIJ0+Ia/l5xazGq69/5GO4/tKaa0qO8fpEalXMrFXsnCLLk1Cqoy1sAI+f/aZjRN2nPI0BRO/JLRSRyqDHt3SDHiVgy591RSnFswCjxNvGPnjb7E4iYzGpYhieJYAn1rF4TVTlbWw2H0mlE4YF8rS1lqa17RUZNaUAykDW9IvPaVhAZTsNWVZh71IB9AI8oEew7Wx8nEbH615gB6oCtanORlZAPmLH/t4Rnnj42WNsMtyyvHki/wCguD63aGHU1AzkmmtFRmOv8sZ9DG29kuFzY/P/AMuTMbxbLLH+sxvfTnes4DAGVnq2YsRuy0CggDXmYmZoUx4hdo5/Qvd3Uqe8O+NFh0oEHif33mM7gJeaYo5+g1jRSplWPKg86/aNMRD8Q2UE+UCy5eYEtevG9omnkb44ptFBVycODiZK2GUljQU0Bp9DGvSx/e7SMfNmFcXJpvmIDzUmYG9K+UbCW377/wB+sLH3Wmc6n9HzHohPAH6QxXjs1aqw4hh4kGBEm1p3RozGFrRyVeB2mboIkGgv3wEkzUraImxHIw8tQ8jDHKwAw42KPbePKjMaAmyDhzMWOO2jKlg5hYa/vjGJxu1PxDFiMoFgvyj7xF7FujSKVPKBiRxPl+sTAkA79Kc4a85vlHlAiBi68T5D7wo6cQ/yj9+MKAL7pCewh4PTzB+0VUt4UKIiqlLxW4hwo+nM84UKKhKmZPyujG9HXxIYHyj0LCTPt5QoUFPEcj0FamOT59CCDuvzhQoitQys7Gxpwg9cMEQmpJAIHCpFKx2FCgrGdJpPWbPnrvVkYeExPyJ848k9oWyBJmSGGjSsp5uhufEMsKFF4+4msqDHTChRqRix6h7HcL2cTN5y5Y/7mb+zyhQonP0HoLGGsLQoUYA5BTvjs/b4wkqZNZWZFGZstM1AQCRUgE0NaGmmsKFFT2Sbo701wWOJEiYS9qo8tlYDvpl8iY0TyrWhQo20atlYYtjJROiFm8QjgerRpq29PWFChT7VbvX/AH3Ts94o52NEqaynQUI7mFR9vCFChZXU2eGPllqrHAHMA/zad0GNNAhQocvSb1TWQHSoiDEMEUsT/vChQX0TI9IsQTKJ4Mp8zQnvvFAl6Ea7uYjsKJiMvaZp6lak0Fb98DTZ8r5j5fpChQyDHEyeJ8v0hQoU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2" name="AutoShape 7" descr="data:image/jpeg;base64,/9j/4AAQSkZJRgABAQAAAQABAAD/2wCEAAkGBhMSERUUExQWFBUWFRcXFhcYFxgUFxQUFRcVFxUUFRgXHCYeFxkjGRYUHy8gIycpLSwsFR4xNTAqNSYrLCkBCQoKDgwOGg8PGikcHBwsKSkpLCksKSwsKSkpLCkpKSwsLCksKSksKSwpKSwsKSwpKSwsKSkpKSwpKSksKSkpLP/AABEIALcBEwMBIgACEQEDEQH/xAAcAAABBQEBAQAAAAAAAAAAAAAEAAIDBQYBBwj/xABEEAACAAQDBAcGBAQEBAcAAAABAgADESEEEjEFQVFhBhMicYGRoQcyQlKx0RTB4fAjcoLCYpKy8SRTg6IVM0NUk9LT/8QAGQEAAwEBAQAAAAAAAAAAAAAAAAECAwQF/8QAJREBAQACAgICAQQDAAAAAAAAAAECEQMhEjEEQWEiMlFxEyPw/9oADAMBAAIRAxEAPwCxVzlIN6iMN1BQ0I03xvRLtFXOwCkndeM0KKQYMliCX2PvFu6GJhiNYVB6CJlWOysPBCYeEEapEqy4lWREqyIAH6rTv/IxQba6PZazJYtqyDdxZBw4r4jeI1XU6d/5NEnUwwyHR7bHVEI57B0Py1/tjaoIy+2+j9KzJYtqygacWUfVfEbwZ+je16UlObaIfov28uEBtLlhwWJEAh4WAkWWFlifJHMkIIqQqRLkjuSAIqR2kSZI7kgCEiGGJnWIXgCCc1IxfSTbJmEykPZB7Z+Y/KOXGLbpHtfKOrQ9s6n5Qa377fnwgXo10azUmzB2NUU/HwY/4eA393vMOdFdhFR1rimYpkB1pWpbkDanGldKV1hWHTZZ7P8AMv5xKZZhgMVjhWCOqMcMkwbAciGEQQZJhhkmAByIb1VdIOTBcYKTB+EMbVK4LjEn4Lwi0ygQPOcmAlG2EFT3mFFrh5AK35/Ux2EWkKrAc0X0qIsVWBZijMd0NSGWvA+BhTMON48YmVfGOraAgn4emkPXnBJlg/pHOrPfC0birEirDFXwiZDxhaBZNO/8jEmSHU074fCCMy4oNtdHtXQDKakgD3TvNBqpNTxBJ3e7o8wiWUwpBsM3sHa5P8OZ7w0J+IDcef1EaSWaxQbc2ID25diL0FqHiv7tugnYe1g65WNJi2Yaf1DkYAuwI7lhgxC8Yf8AiF4iERZY7ljnXLxEd65eIgDoWHZIb168RHGxa8RAZswRSbb2mJSE6k2UcT9otNo4xUTMSKUrGVweFbFzS79mWPprlH+I6k/pBAh2DsJpz9ZNFUzEmvxtQ2pvUHXuAvcRtllw1FVQoFABYAaAAaRLmEMIpq+7/MPoYkKw2aw7P8w/0tDi4gDhEMaI02jKY0E2XXhnUn6xY4fDrStQRyNa+MMtg1w5MEJg6coL00EM6ljFEisNIjapgrqANTDWmgaCABfwpMNeWoiV3JiKZIND3QAPh5Ryi0diaS9FHcIUIwarA09L6QUsC4lO1Y0tDMxZfhDsp744ubvh3eICc6uOqG745l4GJVrAHRzH5w4ShuMQ4/aKSJTzZllRSTz4AcSTQDmRHlmP6XTsWzO4KydFkhiFtvelM577V0AhVWOO3o+H6TYFwSMVKoDepC/5cxAY2jR4XZsiYAVxANb+7Q08T6x4Rs3Zc7FOQsrsgE2FBUA0rzOka7oV0h6uYMJiA67pTGtVYX6tg3LQg7ucLcVcLJt6gdhSv+b6fpHG2ZKC9mY3KiFj5BYFlTnGhDjh8X3+sWez54J4G9jBtnVdN2epB7T13VQr9QIz+P6MOT1sqquprb4gdRTeOI5xsdt7Wk4dA8+Yspa0q7BangK6nkIo9h+0DBYqd1MlyX3ZlKh6H4a3PkIRTabZCpMXt1DAXAP048otZeAkbxN8hAe1sGVYTJYIatxSzV5c/XvifZu1hMWoVrWIIpQjUQtqFy9mYc/80d9B+UPTY2HPxTPMfaOrOr8Jh4Y/KYfl+AadiYf5pnmP/rEE7YUqwXrDzNKD/tgzNTUERNhpitXKQaGhoQaGxoab7jzg2GY6RdGhMMlFrl7RYk2GXLQkbzc0HPlBOH2JKU0BKoooKXJ47uO+LvaC0y2+b+2ASTwMEK01tmSBTtPry+0NbByeL+n2iLFYilLQK2KZtBl9TD2W02Lky6DLmsaktalARWg1sTGXk4H/AMRGZiww3wICV66hp1jneh+Ebxe1RBnSnMMHNAJBmdXKrvAnTElMf8rtB+yseoooR1UAAErlUDRQN4Gg0jLlysnTs+Lx45XeX0gldEMPLHZlKOd6+cVm3ROw0tp2Gs6CrIbrMUagjiBcHlTfGjxu0GU0VQ1NSWyju0MVm08QWkzKqK5WAAYMCcpoAeMc0uUu3fnjhcdWCuifSiXjZAmIAHW0xdcjfXKdQeRG4xbnMdI8e9juLyY4qLh5LhhuOXKyt3gin9Rj2Z8Ud1o9CPFymqiGDO+0LqEGprHCrNxPrHRhGMMjWmqNBAuJxBoe6DvwHEwNjJChGvU05QAyXhbDuH0jsLLCiVK5REGKF9KwQqxFiRpekMBc/KOhxHG/m+sO8YCN8YkUmIwYkUwBiPa3jGGHlJoGmZm55ValfE/SMrsLYzz5smXXq0Y5S50FFzubm9BXxoN8ekzhKxU+fhJl8+GVgN4CzGDMvOpXd8O/SK/2dbJ/ENMcsVEpOoTKcpzPR5rAi4t1S/0xlnyeO3ZxcPlJf5bzY0nCy0EmQ0slAKgMrP3sNaxkPads9RJE9QBMkssxWGvZYWPIxfbM2IJDtlJcgEXJc1ualj8X2EZLG9E1q01yXVxWYN7ZRWinVTmXdzEcmGvPe3dySzjvTcpRlDGWQGAIK1pQ3HEaROk1FBdicqAsxN6Koq2nACANlS1lyZa5mBWWinTVVA3EcII2jh2m4eeiVdmkzFWxqWaWwUeZEdzxXhG39sztqYxplWA92UtfcliuVRzOp4kmDJXQ7Ey+2vZZbq1TmB7936R32ey5YmOz17AFa0FK6k1oBodTQUMemPtqQZLMLhaA0yGpOlCGymvGsYcvLlLqPS4ODDLHeTJ+zfpriExq4WezOk0laNVykwAlWWtwCRQjS9d0elbTZpbdZKpWnaBBAcb/ABpvjzjAypbbUwExVADTiCQM9eyeyQNDztStdBWPW5+z1GgHl+YjSXc24ebHwz1AeB2zKdQwbwyGoI1BvY1gwY1eZ/6Z+8CrhVvYUOthfvhDZkrcif5B9oNskG0tpk0lywM5IABFCtanMRWugNONIv8Ao/gVlSgo3klidWY0qx8h5CKeTsxA4oqAki+QDStK25nzjTYKTlFOHhDhwNtj4Nfi0Ffl5xkMd00wMp+rfFSgwsVBqQeDFahTyJiH2w7cmBZOCkNlm4jMXbTq5AoGNrgsRS25WjAYT2WALV5te5QB9YWWeOPtthwZ8ncemSNpSZ9GkzEmqKglGDUNrNTQ8jE6x5Ls1G2djZbA/wANiEcbmQ6+WveI9fyX3eJH3ipZe4y5OO4XVB4wWGvvCtNONT5esQPhQ2UEtcgXNBStTQcxaLDFqera43fURU49g7opQtvBtQU31Omu6945+XrJ6Pw8cbhu+9iBJRmdTla9KVFqj3bee6B//Cllqy0oG1UVpwqBXXXzhiYfq27EqldTVd+pY6kwdilNLm9Ixv8ADusx96ZzoZ0bGFmCZUvOYhZjsSaq1GIUcwq9o1OvOPQvxgGigRn9gYqS050JJeWoY2NKOzBRm0rRDbge+NB1krgf34x2cXlrdvt5Hybj5THGejWxjH/aI2nNxMEdfL+X0Ec/Ej5fpGzlCNUwPiZZy+I+sWZxnL1gbFT81BTVl+sASnEDgYUdODbiPWFCUoxEeJWwtWCEEMxMu2tIQAFP8P1jmXlD2UcTEZI5wycrDs0RZoD2ptPqpZb9bnQAbyTQAQBiOnuMcYuUZDFJypZw2RgSW+KthStu/jG99nstVwVUN2LsSCCcx1HgRT/cR3YfsoabhJ07ENXF4lQyV0kAEOiVpqwVQxAsCQN9cZsrak/ATWUKahisyU1jmFjxIbgd442MZ83Fc8dT26uDl/x5d+no2JRglyoI90gEEeNag84E2dIYqoqqgEsRW3AXbWwr4wAvT1HksxlGqgk9oWyi+Yag24RleifT2Y853ngGSxHYBoZQsMykAlgBYjeSKUrQ8/FxZXLv6dfyOaeGsft6gjMBeYv1/tiVXIVyKuQtRlFLgGg0iOWlQCqLQioJJIIO8EkAxPhl7WgOnu0A1Oto6nkvJeiGyUkk1U5iSs1DRmWZLpmoBqKuCD/iEX7MzZmSU1AQBYihU/F2b7/3eJulWFlLtHNJFJhT+KQSVDmlFO6pVVqN26+aGrieyweW1eIAYGmlT944eXrPt7nxs/Ljn0u+hGEWbiBO6sr1ctmHAPMogN73TrBcbzGxnXHhGO9n225Uyc0paCahmLMBN3DdWyFLV7OQgrX468hrMXLJC03MCe78/wBI6ePHWMeV8rLy5LUcyWAtTYAEk8AK3gcNa37pEzzgVK6ihUg7wR9oEJoKD91NYvTnEYU9tf5hGgknXv8AyEZiUua3Ej6xpZJ+v5CHDjzj2gyVO0JcwKxZcOyHs1U0mKRQ1FxnNeRGsCydpTDK9wK1QKEGwIN6ZtbaVMavpz2BKYUFGOunayqPUiMlKZipJN83u7yRpQ5NDrrblSOPll8nsfFs/wAak6VYEzsMXyFZilSoJXiA113UJ8o9Fwj5kUlCKqDStaVANK0vGB6V7bmycPmUK82vukZgFUFnYg0zZUWtac90aboh0hXF4ZJgqraMODDWnLQ+MbcO/H8OT5mvJflFIIIIrbX7xSdflcq+oty/dIvpZO45v3zip29h2DoctMwppqa0HjceYiuXGXHf8M/i53HLU+zJ2KBsojmRnoouSaAd8G4Lo9Of4cg3swp6amNTsrYiSRUXb5jr+kZ4cVy+tR2cnPJ+aq5HRuXIQterEF21qaBR4AD1PGOiRL+f9+UXuIAYUN+UVM/ZN6rbl9o7PHTzct27M/DJ8/0hDCr830hn4Nv2fvDfw7cIaU34McYGxWGy5TX4h96x0yjwPlEVs610qa+RhBJmPzHzhQR1ycPSFCNSIYU0WhIIkcWgCvmKeAECTn5+UGziO+AeqLMFUXYgDmTYQyLA4Jpz5E8SdAOJjT4TojKVldhndTVS3wkilVGgNN+oqaG5i02bstJEvKupPabexHHlwG6CzDXIhlYkKaEgHnaviYqOl/QiVjpZZQqYjL2ZlPepokynvJu3kajgblxUV13HmIJwYUKAoAAFKC1ONt0BvmnaeznlMwKskxSUmoQAAQAMtQdSKmuhBFKiAZXVAgZMt9BW9xoCbWzXvqLbo929pHQkYmWZ8pQZ6LcAXmoNw/xi9DvqRwp4RiGoQQxUWvWi5gwNW4in0i4mvUcDt3D4PASpmJc1ykBTZiQzDq0XVsthagFNaXjzzpR7UcRiCVw9cNK07BpNccWcXXXRfEmNX7WdhpP2ZhsdJBGXLmWpIRZtnFD7uWcqigoO2Y8gUxGuxp6B0YqTXTrZaGot20o4NBzXL/1DxjbzJItURi+ga1Eo8Mw4js5gO4Vof6Y3GExCzg+Q5jKYy3sQValaNXS3nQ8DHn/Ix33/AA9X42UnV+2Xw+yml4ksDQzWJU/LMHaQ/wAuq8s5iz2T7QMRJxSYXEnrJU4gSpjWmy2LZermH/1Mr9kk9qhDEmtId0hmmTJM7IWEtlJtale0tea5vCvCKbpnhc6SsTLoermynzD4lYrlmdzDqq/yDnGvBlbO2HysMd9PRFxwJegJoSLUuQNBfw74HO3W/wDaz/OR/wDtFjh9nZBlG71O8+d4kMiNNvP0E2TtEvMAMqZL7S0zmXfXTI7ac+MazDNUeJjJ4yWyZZgvkYPTiB7w/wApMXgnZlFD2TU23g0p4feHOxJ2D6XYCXipfVMTkF3ykiqqyPlzDSpQCo3G16GPPMPtOb1YyqhJANST9N8em/hhpU3BB4XsYwfRTYJmZaiqKKEfMwFAvdoTy74y58bdSPQ+NZjMrVt0N6OZqzp3aZh2Kj4WDDNTcpBag4CvxRHK6FTMHinmYVlGHm0LSTUBHqAxUAEZSKmguDYAilNnhBlBDA5q3NqHsqBppYAbtIkK5mA3UH1Mb4YeOOnNyZed3QmJMrCymmv2soqaClTuRATdmNB4xlehXSrE4rGt1iCal7S1XLhNb9YbsTQKQSSaVGlIl9oWKLzpWHTtUFSovWZNqksEU1oG/wA5JBFRG06N7FXC4dZYoW96Y3zzGu7XvrYV3AcI38ZMf7ROllSI3mE2XxPD9YTEk0FAKX4x1EAH7vEkblpp/v8ApDgI7zhHdDJBOk13RVYh3Q0rUbrRctrTvgHGICtSK0v94k7OgIxx4D6RFNml3UAXAY690ShEOh/fjA8wZXsfh/OFUJOpbh6iFEf4huP0jkIwCGJKRFLiWEAWJNOUP6L4dWnlzfItR3tavlmhmIUX3xJ0VmfxZgPyD0b9YqFPbYjdDXPaHOHAX8IbNWohtHU1Ih0qxgeRNrc8wfAwQDABEuduPnu/SPFPar0UGGxInKv8GeSSBYJN1dRawYVYf17hHswa/frFZ0m2GuLw0yQ3xL2GPwTBdG8Gp4EjfBsaYnodXFbExmGYEuqz0VSQx/iSy8q41Ocmh5R4HjMG0mY0t/eU0NLg7wRxBBBHIx7j7GMSyz8XIcUPVIabwZTOjA93WAeEY724bMkS8RIdRSbNVjMA90qglpKYDcbTAe4eL+yD9Bp2SUjnRZjV5qTRh5Fosdtbem7L2os+X2lmy1MxNBNVSZbqedZeYNuLcKhqronIy4MH53ZvUp/ZFl7VsGerwk3iHU97ZHUf6455++x05T/XK3HtQ2ks7YvXyWqkwyippqs2qEH5SMxB4EERhOgm0ln4Z8LNuUVlA+aRMtQfyO3gJkCbN6WgbFnYZirOmJlNKRwHBSYWZxlOoDI55GYOMUPQyaVx0gA2Zijc0dWVq+Br4RfhrGxlMu30ghDKGGjAEeIr+cM6uAui2K63DKfiUsjfzKSG9ajwiyyRizs1dB3wpNoZs3D9WAhNclfImqjwFB4QaF+sRfGedPoIvG9iCkX9+IP5QE+x1MlZMssgUg1FidSS/eSW7wDB9Nwh6gAW742nvanC1BrU8Y7hlAqTQAXY8gKknwEVshneZMObshZdFIplJDFq63uPThexnYbrJLS6kdYrISDQqHGViDuNK0hwmd6B7POImzNoTReYzdUNwWyk8TlChBelmPCm4rWBMNloJaDKigAAWtoAOAt32gsCKt2CA4Qo7CAgS5DSb9w+sPB3xEhu3h9IDcc9rwiGbqe/6xKfeiOcLmJpqGbJKsRurbuiJCMxrwEEY+cVmcqCApj5mJ7vpCZ2diC6woEyQoRoZZicQNLMTZoQB4s8TEHR7EUxQFKBlYfRv7YdjTckeZgPZB/4uVv7Wv8AS0VCelKNYaxhkyfQUGpqfCsDZiYe2huHmDM4Brle/LMqmnrXxgxTFQmJAxJl73lh6fynKT5Ff8pizUwjTFoRmViGv0/f1jimEcYPASfw/SOaBZZ+FaYO9gGf/vkufGM57c9imZKkz1KgylmZwScxQvKAygC9C5JruMbLpXJybU2bOGrLiZDf/GSnq7xnfaNig6YiUaVXCM6jMK3aZnOXUr/DS/8Ahh/cJkejqf8AAYc194TR5TX+/rFh7ScSH2XhjvE5B49VNB9RFP0ck59nSiR7s2YoPf2vLXyi16UYcNsWw/8AKnI1e9yv0mAeEYT97ovfG8+kyX6iYwRSgeUrOVBZC3WFAraqGyNXjQRoPZpJU4iaxAJSWCpN6ZpihiOeWo/qMWvRTZ9dh7Qmg5X6xMhBof4KhmpvqVnTF7jFL7PaCfNrqJVhz6xAfIVPhGuV6rDGdx650ExVHxCUoDMdgK/LMKnxrnMa0mMN0PYdazDUz8QvrMf8417zIwPk9iM0QKazP6h6U+0QGdD8E3aPfX0MXgiLaWb+npWI5+KC1G+hI9aW11hdZTKOLf2sfy9YD2pIms4yFAKXzVqdbVobabo0y3rpU19gl2x1dEZCPdFaoSaqO0VrXWsadE3HQa/bz+kZIS5hmDrFWoIOcMTUUK5SuUAX38ucbJXAUE76RWN3O4m/hh8T7Rlk7WbCPKZQSiByaCrIpVguW63pWu890egS2qIzmJ2bhXxRnTZaGYioEmMLj3rIT/MdADU90X8qcCKqQRxBqI1ysutQk5hjvSGkxDMMQCadUgG1T9L09IdINanix9LflApbtDv/ACMFSlotP3c1hgl1hmI1HdEmYCIsSdPGEan2uoqp7xFQZhBNOMXG2VqncQfy/OKFWG9qRKL7SnEHh6GFEedfmH78Y5AClGJawNLMTBokAdoD/aBdmGmKk1+cW77XgrHMd1ucV0uZ1brM+Vgb76HSKhPTZVKQxso4xDs7FrMQMpqGAI8R9YdiB8I1Op+Vd579wgaK+cxJzKuY5tbVKrXOeYuq0EHy5wOkdloASAKZcoHcKVHnm8hBBwYY1pfjWn71gMM0ztKOIb0ywkP1gTHIyTkt2KMK1BNWAsR4GCpZvE7NV9JsLnmYM0/8ue79w/DzgT/myecYfpz0dwmOcS3nLKxXuydWJzaJMVa0VjUAmhrpW4Pom1Joy0/e6PK8D0aE7HJjELEzZz5g1wZZUtKZRawyKB3g7onym4qY2y1SdH9nTsPh8Rhp65Wkz1PEdpRcHeCGBB5wbtmZXZGKHB5ZHf1kn7RZbS6Ty8ZPxhl0ZJcqTLVh/wCqZZcvMHEFqgcQAd8ZTbe0P+DnyxozSTrYkODbjv8AKIs/W1l/1tN0O9mq47ZMktNaWXnPM7KgkqC0rLXW+UNwB4x550XnNLnutO00pltuIZG/tIj3/wBnuHK7LwYH/IVv85L/AN0eFNKWXticoIK9fOAIuKFmYaain0i5d7jH1Y2/QfahM6h34mbuNwyUHLWPRnmR5d0GwuWYCd0+WeVTQVt4jz1j0l5kQXJ7dZ4L2fKbMSRannFfnrF1hB2fGnlF4piUipHj50EKbMv/AEj84dKHnX0/dYixMliSVvalNOJ/OLNCoqR5etoucY3ZH003Wp40jPyMTSYisCpJsDauunGNBOlFhQUrQ684ZKWdLDsSKVp7rWNd3I04d0S7JxGWYgFaMCrCoPaQe8L2FiL6ZTEmEkMr9sC1w3HcRTce4kWgrZGBVBmuWNTc1AJ1oPARWOXWqViyaI2ESExG8BoTqO+CSIFW7DgPrugsoYZG2iLFGwibJA+OPZ8R+cKhRbcxFFA4/QfsRQmh4+f6Rb7f+E9/rT7RTGc26npEJvt2g4ev6QojM5+I81hQATiOzMccHb6mOgx3aopPfmQfNQYjUwoEOM8zFdNl8bn0EWeI0ivnX7uHHvhhZ9EduqjGS5p2qoToa+8nfW4723kV28tQBmO+/huEeW7KQNikGtA5PCyNQDxpG1ly3X3b+sFulYrhWq54U+pNYPQRQSscVPbUgbzQ27xFjL2xLIqGHn94JYp5v7eukjSJEmRKZlmzXMwspysqSgQKEGoq7DT5DGqwm2B1QZj2iAKC5qBRrDnWPOtv4J9obc66ahXDSVTJmK/xEl3AAB0aYWJG5daEiNVitpItab9afpGPLzTG6dPDw+c3TtvY556mWhCAsgZ3NB1YYPNApU1KjL/UYwHtK288qUJcksBMLKziwyAUKCwIzAnhao4xrlJmtmRSToSL0AqaClWFyOHfaPOPa1i2XEJhwxyLKR2QUC9a+Y1oNeyVF67+JrHHvPKW/TXlmPHhqe6N6HYABWWtC0vL3kqyj1OvOKbbF8O3/SpwFGIoD/V9I1WwJLJikobMooBpQhX8ezUxS9NMB1KTVr8eUa2/iBlpyyg+cXL+pjZ+lnsf0zxk+Ukl579TLRZay1ORMqAKuZVpnNALtWG9EQPxkqo+b/Q2v73RTKYt+irEYyVTUlgO9kYD6xvl6rDH3HpXRlQsxlFss5KAcjS/K/rG7mGMRsLCOMRNXKalkbMBUDNc33WA8o2jRzxXL7NZqRebOnVl/vWKBoudny6BjxoP1jTFnFmi2EMdo7ntAk2aK6+saA9CS2ukXC2MZ/Z2JUuQWUE0ABIBJruB18I0dKnnXzhwOuoOsdFhaOUhEwwcIY7R2scGsAMmCgA3kxIswjmPWOUvXhp+cPK10JENJxcQHjJlvGHtKYaGvfAuOmEAVtrE30qKLb04dkb6k+VopFZOJgvaWIzPa4W3jevrbwgFZT8B6RMTfZ+ZOcKGdU3BfIQoZLLb1pwPFB6Ej8oGRoJ6Re9LPJh5EH8zAMtoiejSzTaK2dMrWmm88e6D5hqIrcRMpYa/6R94okeyZmXFS+eYdwKtrHoWEmC3h6R5nhpmWfK/nHqaEnzMb/DzbQHivDMrFTtHZCvawqa6b+/l9osc4iNnrXiDCq1NI2DLlzAT2y1iTuW9h4/SItr7BlhiwUUIJ0+Ia/l5xazGq69/5GO4/tKaa0qO8fpEalXMrFXsnCLLk1Cqoy1sAI+f/aZjRN2nPI0BRO/JLRSRyqDHt3SDHiVgy591RSnFswCjxNvGPnjb7E4iYzGpYhieJYAn1rF4TVTlbWw2H0mlE4YF8rS1lqa17RUZNaUAykDW9IvPaVhAZTsNWVZh71IB9AI8oEew7Wx8nEbH615gB6oCtanORlZAPmLH/t4Rnnj42WNsMtyyvHki/wCguD63aGHU1AzkmmtFRmOv8sZ9DG29kuFzY/P/AMuTMbxbLLH+sxvfTnes4DAGVnq2YsRuy0CggDXmYmZoUx4hdo5/Qvd3Uqe8O+NFh0oEHif33mM7gJeaYo5+g1jRSplWPKg86/aNMRD8Q2UE+UCy5eYEtevG9omnkb44ptFBVycODiZK2GUljQU0Bp9DGvSx/e7SMfNmFcXJpvmIDzUmYG9K+UbCW377/wB+sLH3Wmc6n9HzHohPAH6QxXjs1aqw4hh4kGBEm1p3RozGFrRyVeB2mboIkGgv3wEkzUraImxHIw8tQ8jDHKwAw42KPbePKjMaAmyDhzMWOO2jKlg5hYa/vjGJxu1PxDFiMoFgvyj7xF7FujSKVPKBiRxPl+sTAkA79Kc4a85vlHlAiBi68T5D7wo6cQ/yj9+MKAL7pCewh4PTzB+0VUt4UKIiqlLxW4hwo+nM84UKKhKmZPyujG9HXxIYHyj0LCTPt5QoUFPEcj0FamOT59CCDuvzhQoitQys7Gxpwg9cMEQmpJAIHCpFKx2FCgrGdJpPWbPnrvVkYeExPyJ848k9oWyBJmSGGjSsp5uhufEMsKFF4+4msqDHTChRqRix6h7HcL2cTN5y5Y/7mb+zyhQonP0HoLGGsLQoUYA5BTvjs/b4wkqZNZWZFGZstM1AQCRUgE0NaGmmsKFFT2Sbo701wWOJEiYS9qo8tlYDvpl8iY0TyrWhQo20atlYYtjJROiFm8QjgerRpq29PWFChT7VbvX/AH3Ts94o52NEqaynQUI7mFR9vCFChZXU2eGPllqrHAHMA/zad0GNNAhQocvSb1TWQHSoiDEMEUsT/vChQX0TI9IsQTKJ4Mp8zQnvvFAl6Ea7uYjsKJiMvaZp6lak0Fb98DTZ8r5j5fpChQyDHEyeJ8v0hQoUA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057" name="Picture 9" descr="http://t2.gstatic.com/images?q=tbn:ANd9GcQM9jFCtUlcpPAB4xD692D1ce6pf5KuLhRg6_jT7TdG7kf3ANd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948" y="4204717"/>
            <a:ext cx="1075363" cy="144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http://t2.gstatic.com/images?q=tbn:ANd9GcSMNvofJ1DZ6oJVNKlkOAwlTBrE6_FpJumMuyi-R_gkRLw7ku38q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031" y="4204717"/>
            <a:ext cx="1697582" cy="145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http://t1.gstatic.com/images?q=tbn:ANd9GcQT67nXg2TJBgWRrz3jyDWsgHDm4nlTpQPDQgLs-UHZU4DF37b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953" y="4204717"/>
            <a:ext cx="1422078" cy="144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18 Flecha izquierda"/>
          <p:cNvSpPr/>
          <p:nvPr/>
        </p:nvSpPr>
        <p:spPr>
          <a:xfrm rot="16026171">
            <a:off x="1535604" y="5112390"/>
            <a:ext cx="360040" cy="288032"/>
          </a:xfrm>
          <a:prstGeom prst="leftArrow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13 CuadroTexto"/>
          <p:cNvSpPr txBox="1"/>
          <p:nvPr/>
        </p:nvSpPr>
        <p:spPr>
          <a:xfrm>
            <a:off x="960798" y="5363924"/>
            <a:ext cx="3414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Oficiales( Artillería ó Ingeniería)</a:t>
            </a:r>
            <a:endParaRPr lang="es-MX" dirty="0"/>
          </a:p>
        </p:txBody>
      </p:sp>
      <p:sp>
        <p:nvSpPr>
          <p:cNvPr id="21" name="20 Flecha izquierda"/>
          <p:cNvSpPr/>
          <p:nvPr/>
        </p:nvSpPr>
        <p:spPr>
          <a:xfrm rot="16200000">
            <a:off x="1505380" y="5718801"/>
            <a:ext cx="360040" cy="288032"/>
          </a:xfrm>
          <a:prstGeom prst="leftArrow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14 CuadroTexto"/>
          <p:cNvSpPr txBox="1"/>
          <p:nvPr/>
        </p:nvSpPr>
        <p:spPr>
          <a:xfrm>
            <a:off x="307975" y="6042837"/>
            <a:ext cx="3759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Deseaban la modernización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21082881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ción del análisis final del proyecto">
  <a:themeElements>
    <a:clrScheme name="ms_pptpostmortem_tp01018455 1">
      <a:dk1>
        <a:srgbClr val="003366"/>
      </a:dk1>
      <a:lt1>
        <a:srgbClr val="FFFFFF"/>
      </a:lt1>
      <a:dk2>
        <a:srgbClr val="008080"/>
      </a:dk2>
      <a:lt2>
        <a:srgbClr val="FFCC66"/>
      </a:lt2>
      <a:accent1>
        <a:srgbClr val="3366CC"/>
      </a:accent1>
      <a:accent2>
        <a:srgbClr val="0099CC"/>
      </a:accent2>
      <a:accent3>
        <a:srgbClr val="AAC0C0"/>
      </a:accent3>
      <a:accent4>
        <a:srgbClr val="DADADA"/>
      </a:accent4>
      <a:accent5>
        <a:srgbClr val="ADB8E2"/>
      </a:accent5>
      <a:accent6>
        <a:srgbClr val="008AB9"/>
      </a:accent6>
      <a:hlink>
        <a:srgbClr val="999933"/>
      </a:hlink>
      <a:folHlink>
        <a:srgbClr val="009900"/>
      </a:folHlink>
    </a:clrScheme>
    <a:fontScheme name="ms_pptpostmortem_tp01018455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s_pptpostmortem_tp01018455 1">
        <a:dk1>
          <a:srgbClr val="003366"/>
        </a:dk1>
        <a:lt1>
          <a:srgbClr val="FFFFFF"/>
        </a:lt1>
        <a:dk2>
          <a:srgbClr val="008080"/>
        </a:dk2>
        <a:lt2>
          <a:srgbClr val="FFCC66"/>
        </a:lt2>
        <a:accent1>
          <a:srgbClr val="3366CC"/>
        </a:accent1>
        <a:accent2>
          <a:srgbClr val="0099CC"/>
        </a:accent2>
        <a:accent3>
          <a:srgbClr val="AAC0C0"/>
        </a:accent3>
        <a:accent4>
          <a:srgbClr val="DADADA"/>
        </a:accent4>
        <a:accent5>
          <a:srgbClr val="ADB8E2"/>
        </a:accent5>
        <a:accent6>
          <a:srgbClr val="008AB9"/>
        </a:accent6>
        <a:hlink>
          <a:srgbClr val="99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2">
        <a:dk1>
          <a:srgbClr val="4D4D4D"/>
        </a:dk1>
        <a:lt1>
          <a:srgbClr val="D6EFD0"/>
        </a:lt1>
        <a:dk2>
          <a:srgbClr val="336699"/>
        </a:dk2>
        <a:lt2>
          <a:srgbClr val="65B5D1"/>
        </a:lt2>
        <a:accent1>
          <a:srgbClr val="9BB9C3"/>
        </a:accent1>
        <a:accent2>
          <a:srgbClr val="99CCFF"/>
        </a:accent2>
        <a:accent3>
          <a:srgbClr val="E8F6E4"/>
        </a:accent3>
        <a:accent4>
          <a:srgbClr val="404040"/>
        </a:accent4>
        <a:accent5>
          <a:srgbClr val="CBD9DE"/>
        </a:accent5>
        <a:accent6>
          <a:srgbClr val="8AB9E7"/>
        </a:accent6>
        <a:hlink>
          <a:srgbClr val="009999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postmortem_tp01018455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postmortem_tp01018455 4">
        <a:dk1>
          <a:srgbClr val="003300"/>
        </a:dk1>
        <a:lt1>
          <a:srgbClr val="FFFFFF"/>
        </a:lt1>
        <a:dk2>
          <a:srgbClr val="336600"/>
        </a:dk2>
        <a:lt2>
          <a:srgbClr val="FFCC66"/>
        </a:lt2>
        <a:accent1>
          <a:srgbClr val="996633"/>
        </a:accent1>
        <a:accent2>
          <a:srgbClr val="0099CC"/>
        </a:accent2>
        <a:accent3>
          <a:srgbClr val="ADB8AA"/>
        </a:accent3>
        <a:accent4>
          <a:srgbClr val="DADADA"/>
        </a:accent4>
        <a:accent5>
          <a:srgbClr val="CAB8AD"/>
        </a:accent5>
        <a:accent6>
          <a:srgbClr val="008AB9"/>
        </a:accent6>
        <a:hlink>
          <a:srgbClr val="FF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5">
        <a:dk1>
          <a:srgbClr val="100000"/>
        </a:dk1>
        <a:lt1>
          <a:srgbClr val="FFFFFF"/>
        </a:lt1>
        <a:dk2>
          <a:srgbClr val="800000"/>
        </a:dk2>
        <a:lt2>
          <a:srgbClr val="FFCC66"/>
        </a:lt2>
        <a:accent1>
          <a:srgbClr val="003366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AAADB8"/>
        </a:accent5>
        <a:accent6>
          <a:srgbClr val="8A5C2D"/>
        </a:accent6>
        <a:hlink>
          <a:srgbClr val="336699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6">
        <a:dk1>
          <a:srgbClr val="666633"/>
        </a:dk1>
        <a:lt1>
          <a:srgbClr val="FFFFFF"/>
        </a:lt1>
        <a:dk2>
          <a:srgbClr val="CC9900"/>
        </a:dk2>
        <a:lt2>
          <a:srgbClr val="DDDDDD"/>
        </a:lt2>
        <a:accent1>
          <a:srgbClr val="CC6600"/>
        </a:accent1>
        <a:accent2>
          <a:srgbClr val="996633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8A5C2D"/>
        </a:accent6>
        <a:hlink>
          <a:srgbClr val="6633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del análisis final del proyecto</Template>
  <TotalTime>383</TotalTime>
  <Words>607</Words>
  <Application>Microsoft Office PowerPoint</Application>
  <PresentationFormat>Presentación en pantalla (4:3)</PresentationFormat>
  <Paragraphs>103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Presentación del análisis final del proyecto</vt:lpstr>
      <vt:lpstr>GEOPOLÍTICA DE LATINOAMÉRICA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GEOPOLÍTICA DE LATINOAMÉRICA</dc:title>
  <dc:creator>ASPIREONE</dc:creator>
  <cp:lastModifiedBy>docente upb</cp:lastModifiedBy>
  <cp:revision>12</cp:revision>
  <dcterms:created xsi:type="dcterms:W3CDTF">2012-08-14T18:23:56Z</dcterms:created>
  <dcterms:modified xsi:type="dcterms:W3CDTF">2012-08-31T21:51:12Z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TC010184553082</vt:lpwstr>
  </property>
</Properties>
</file>