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58" r:id="rId3"/>
    <p:sldId id="259" r:id="rId4"/>
    <p:sldId id="260" r:id="rId5"/>
    <p:sldId id="261" r:id="rId6"/>
    <p:sldId id="262" r:id="rId7"/>
    <p:sldId id="264" r:id="rId8"/>
    <p:sldId id="263" r:id="rId9"/>
    <p:sldId id="265" r:id="rId10"/>
    <p:sldId id="266" r:id="rId11"/>
    <p:sldId id="268" r:id="rId12"/>
    <p:sldId id="267" r:id="rId13"/>
    <p:sldId id="269" r:id="rId14"/>
    <p:sldId id="270"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4624" autoAdjust="0"/>
  </p:normalViewPr>
  <p:slideViewPr>
    <p:cSldViewPr>
      <p:cViewPr>
        <p:scale>
          <a:sx n="90" d="100"/>
          <a:sy n="90" d="100"/>
        </p:scale>
        <p:origin x="-10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B8E68-2749-4BCB-8955-7B606272133E}" type="datetimeFigureOut">
              <a:rPr lang="es-CO" smtClean="0"/>
              <a:pPr/>
              <a:t>31/08/2012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4CBAC-886F-4A2F-ABF9-8613694CDA58}" type="slidenum">
              <a:rPr lang="es-CO" smtClean="0"/>
              <a:pPr/>
              <a:t>‹Nº›</a:t>
            </a:fld>
            <a:endParaRPr lang="es-CO"/>
          </a:p>
        </p:txBody>
      </p:sp>
    </p:spTree>
    <p:extLst>
      <p:ext uri="{BB962C8B-B14F-4D97-AF65-F5344CB8AC3E}">
        <p14:creationId xmlns:p14="http://schemas.microsoft.com/office/powerpoint/2010/main" val="203444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B974CBAC-886F-4A2F-ABF9-8613694CDA58}" type="slidenum">
              <a:rPr lang="es-CO" smtClean="0"/>
              <a:pPr/>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E6739D3-A685-468B-9691-4BF4E6BB1944}" type="datetimeFigureOut">
              <a:rPr lang="es-CO" smtClean="0"/>
              <a:pPr/>
              <a:t>31/08/2012</a:t>
            </a:fld>
            <a:endParaRPr lang="es-CO"/>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O"/>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CBB7840A-36D2-4166-9041-CB8E76D793CC}"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E6739D3-A685-468B-9691-4BF4E6BB1944}" type="datetimeFigureOut">
              <a:rPr lang="es-CO" smtClean="0"/>
              <a:pPr/>
              <a:t>31/08/2012</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E6739D3-A685-468B-9691-4BF4E6BB1944}" type="datetimeFigureOut">
              <a:rPr lang="es-CO" smtClean="0"/>
              <a:pPr/>
              <a:t>31/08/2012</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BB7840A-36D2-4166-9041-CB8E76D793CC}"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E6739D3-A685-468B-9691-4BF4E6BB1944}" type="datetimeFigureOut">
              <a:rPr lang="es-CO" smtClean="0"/>
              <a:pPr/>
              <a:t>31/08/2012</a:t>
            </a:fld>
            <a:endParaRPr lang="es-CO"/>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O"/>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CBB7840A-36D2-4166-9041-CB8E76D793CC}" type="slidenum">
              <a:rPr lang="es-CO" smtClean="0"/>
              <a:pPr/>
              <a:t>‹Nº›</a:t>
            </a:fld>
            <a:endParaRPr lang="es-CO"/>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6739D3-A685-468B-9691-4BF4E6BB1944}" type="datetimeFigureOut">
              <a:rPr lang="es-CO" smtClean="0"/>
              <a:pPr/>
              <a:t>31/08/2012</a:t>
            </a:fld>
            <a:endParaRPr lang="es-CO"/>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O"/>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BB7840A-36D2-4166-9041-CB8E76D793CC}"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59432"/>
            <a:ext cx="7772400" cy="1829761"/>
          </a:xfrm>
        </p:spPr>
        <p:txBody>
          <a:bodyPr/>
          <a:lstStyle/>
          <a:p>
            <a:pPr algn="ctr"/>
            <a:r>
              <a:rPr lang="es-CO" dirty="0" smtClean="0"/>
              <a:t>ESPAÑA</a:t>
            </a:r>
            <a:endParaRPr lang="es-CO" dirty="0"/>
          </a:p>
        </p:txBody>
      </p:sp>
      <p:pic>
        <p:nvPicPr>
          <p:cNvPr id="42" name="41 Imagen" descr="bandera-de-espa-a-9373.jpg"/>
          <p:cNvPicPr>
            <a:picLocks noChangeAspect="1"/>
          </p:cNvPicPr>
          <p:nvPr/>
        </p:nvPicPr>
        <p:blipFill>
          <a:blip r:embed="rId2" cstate="print"/>
          <a:stretch>
            <a:fillRect/>
          </a:stretch>
        </p:blipFill>
        <p:spPr>
          <a:xfrm>
            <a:off x="0" y="0"/>
            <a:ext cx="9144000" cy="6858000"/>
          </a:xfrm>
          <a:prstGeom prst="rect">
            <a:avLst/>
          </a:prstGeom>
        </p:spPr>
      </p:pic>
      <p:sp>
        <p:nvSpPr>
          <p:cNvPr id="43" name="42 CuadroTexto"/>
          <p:cNvSpPr txBox="1"/>
          <p:nvPr/>
        </p:nvSpPr>
        <p:spPr>
          <a:xfrm>
            <a:off x="899592" y="476672"/>
            <a:ext cx="7128792" cy="1200329"/>
          </a:xfrm>
          <a:prstGeom prst="rect">
            <a:avLst/>
          </a:prstGeom>
          <a:noFill/>
        </p:spPr>
        <p:txBody>
          <a:bodyPr wrap="square" rtlCol="0">
            <a:spAutoFit/>
          </a:bodyPr>
          <a:lstStyle/>
          <a:p>
            <a:pPr algn="ctr"/>
            <a:r>
              <a:rPr lang="es-CO" sz="7200" b="1" dirty="0" smtClean="0">
                <a:latin typeface="Segoe Print" pitchFamily="2" charset="0"/>
              </a:rPr>
              <a:t>ESPAÑA</a:t>
            </a:r>
            <a:endParaRPr lang="es-CO" sz="7200" b="1" dirty="0">
              <a:latin typeface="Segoe Print" pitchFamily="2" charset="0"/>
            </a:endParaRPr>
          </a:p>
        </p:txBody>
      </p:sp>
      <p:sp>
        <p:nvSpPr>
          <p:cNvPr id="44" name="43 CuadroTexto"/>
          <p:cNvSpPr txBox="1"/>
          <p:nvPr/>
        </p:nvSpPr>
        <p:spPr>
          <a:xfrm>
            <a:off x="6012160" y="5517232"/>
            <a:ext cx="3131840" cy="707886"/>
          </a:xfrm>
          <a:prstGeom prst="rect">
            <a:avLst/>
          </a:prstGeom>
          <a:noFill/>
        </p:spPr>
        <p:txBody>
          <a:bodyPr wrap="square" rtlCol="0">
            <a:spAutoFit/>
          </a:bodyPr>
          <a:lstStyle/>
          <a:p>
            <a:r>
              <a:rPr lang="es-CO" sz="2000" b="1" dirty="0" smtClean="0">
                <a:latin typeface="Segoe Print" pitchFamily="2" charset="0"/>
              </a:rPr>
              <a:t>KEVIN LEON</a:t>
            </a:r>
          </a:p>
          <a:p>
            <a:r>
              <a:rPr lang="es-CO" sz="2000" b="1" dirty="0" smtClean="0">
                <a:latin typeface="Segoe Print" pitchFamily="2" charset="0"/>
              </a:rPr>
              <a:t>MAURICIO BARAJAS</a:t>
            </a:r>
            <a:endParaRPr lang="es-CO" sz="2000" b="1" dirty="0">
              <a:latin typeface="Segoe Prin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95936" y="1556792"/>
            <a:ext cx="4978896" cy="4594515"/>
          </a:xfrm>
        </p:spPr>
        <p:txBody>
          <a:bodyPr>
            <a:normAutofit/>
          </a:bodyPr>
          <a:lstStyle/>
          <a:p>
            <a:r>
              <a:rPr lang="es-CO" sz="2400" dirty="0" smtClean="0"/>
              <a:t>Después de la invasión napoleónica, España quedo marginada. Entre el siglo XIX-XX.</a:t>
            </a:r>
          </a:p>
          <a:p>
            <a:r>
              <a:rPr lang="es-CO" sz="2400" dirty="0" smtClean="0"/>
              <a:t>En el siglo XX, Estados Unidos ha impuesto su control sobre los asuntos latinoamericanos.</a:t>
            </a:r>
          </a:p>
          <a:p>
            <a:r>
              <a:rPr lang="es-CO" sz="2400" dirty="0" smtClean="0"/>
              <a:t>Fiesta de la hispanidad: España invierte cada vez mas en América.  </a:t>
            </a:r>
            <a:endParaRPr lang="es-CO" sz="2400" dirty="0"/>
          </a:p>
        </p:txBody>
      </p:sp>
      <p:sp>
        <p:nvSpPr>
          <p:cNvPr id="3" name="2 Título"/>
          <p:cNvSpPr>
            <a:spLocks noGrp="1"/>
          </p:cNvSpPr>
          <p:nvPr>
            <p:ph type="title"/>
          </p:nvPr>
        </p:nvSpPr>
        <p:spPr/>
        <p:txBody>
          <a:bodyPr/>
          <a:lstStyle/>
          <a:p>
            <a:pPr algn="ctr"/>
            <a:r>
              <a:rPr lang="es-CO" sz="4400" dirty="0" smtClean="0">
                <a:solidFill>
                  <a:schemeClr val="accent2"/>
                </a:solidFill>
                <a:latin typeface="Segoe Print" pitchFamily="2" charset="0"/>
              </a:rPr>
              <a:t>ESPÑA EN EL MUNDO</a:t>
            </a:r>
            <a:endParaRPr lang="es-CO" dirty="0"/>
          </a:p>
        </p:txBody>
      </p:sp>
      <p:pic>
        <p:nvPicPr>
          <p:cNvPr id="2050" name="Picture 2" descr="http://www.elrevolucionario.org/IMG/png/Espana_Siglo_XIX.png"/>
          <p:cNvPicPr>
            <a:picLocks noChangeAspect="1" noChangeArrowheads="1"/>
          </p:cNvPicPr>
          <p:nvPr/>
        </p:nvPicPr>
        <p:blipFill>
          <a:blip r:embed="rId2" cstate="print"/>
          <a:srcRect/>
          <a:stretch>
            <a:fillRect/>
          </a:stretch>
        </p:blipFill>
        <p:spPr bwMode="auto">
          <a:xfrm>
            <a:off x="0" y="1772816"/>
            <a:ext cx="4067944" cy="37795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476672"/>
            <a:ext cx="4968552" cy="5688632"/>
          </a:xfrm>
        </p:spPr>
        <p:txBody>
          <a:bodyPr>
            <a:noAutofit/>
          </a:bodyPr>
          <a:lstStyle/>
          <a:p>
            <a:r>
              <a:rPr lang="es-CO" sz="2000" dirty="0" smtClean="0"/>
              <a:t>España fue excluida del nuevo orden europeo del congreso de Viena. </a:t>
            </a:r>
          </a:p>
          <a:p>
            <a:r>
              <a:rPr lang="es-CO" sz="2000" dirty="0" smtClean="0"/>
              <a:t>España coloniza el norte de marruecos, es muy difícil a causa de la resistencia de los bereberes dirigidos por </a:t>
            </a:r>
            <a:r>
              <a:rPr lang="es-CO" sz="2000" dirty="0" err="1" smtClean="0"/>
              <a:t>Abd</a:t>
            </a:r>
            <a:r>
              <a:rPr lang="es-CO" sz="2000" dirty="0" smtClean="0"/>
              <a:t> el Krim.</a:t>
            </a:r>
          </a:p>
          <a:p>
            <a:r>
              <a:rPr lang="es-CO" sz="2000" dirty="0" smtClean="0"/>
              <a:t>Inglaterra no permitió que participaran en la conferencia de paz de la ONU y fue excluida de la OTAN.</a:t>
            </a:r>
          </a:p>
          <a:p>
            <a:r>
              <a:rPr lang="es-CO" sz="2000" dirty="0" smtClean="0"/>
              <a:t>España ingreso en la Comunidad Europea en 1986.</a:t>
            </a:r>
          </a:p>
          <a:p>
            <a:r>
              <a:rPr lang="es-CO" sz="2000" dirty="0" smtClean="0"/>
              <a:t>José María Aznar decidió participar en la guerra contra Iraq en 2003</a:t>
            </a:r>
          </a:p>
          <a:p>
            <a:endParaRPr lang="es-CO" sz="2000" dirty="0" smtClean="0"/>
          </a:p>
        </p:txBody>
      </p:sp>
      <p:pic>
        <p:nvPicPr>
          <p:cNvPr id="24578" name="Picture 2" descr="http://www.otxarkoaga.com/afo/wp-content/uploads/2012/03/franco22.jpg"/>
          <p:cNvPicPr>
            <a:picLocks noChangeAspect="1" noChangeArrowheads="1"/>
          </p:cNvPicPr>
          <p:nvPr/>
        </p:nvPicPr>
        <p:blipFill>
          <a:blip r:embed="rId3" cstate="print"/>
          <a:srcRect/>
          <a:stretch>
            <a:fillRect/>
          </a:stretch>
        </p:blipFill>
        <p:spPr bwMode="auto">
          <a:xfrm>
            <a:off x="5292080" y="908720"/>
            <a:ext cx="3103665" cy="42484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883776"/>
          </a:xfrm>
        </p:spPr>
        <p:txBody>
          <a:bodyPr>
            <a:normAutofit/>
          </a:bodyPr>
          <a:lstStyle/>
          <a:p>
            <a:r>
              <a:rPr lang="es-CO" sz="2000" dirty="0" smtClean="0"/>
              <a:t>La zona del mediterráneo constituye un enclave caracterizado por una gran variedad cultural y política, condicionado por relaciones intensas, rivalidades y potenciales conflictos. </a:t>
            </a:r>
          </a:p>
          <a:p>
            <a:r>
              <a:rPr lang="es-CO" sz="2000" dirty="0" smtClean="0"/>
              <a:t>La Unión del Magreb Árabe es un acuerdo de interacción comercial firmado el 17 de febrero de 1989 en Marrakech por los jefes de Argelia, Libia, Marruecos, Mauritania y Túnez. </a:t>
            </a:r>
            <a:r>
              <a:rPr lang="es-CO" sz="2400" dirty="0" smtClean="0"/>
              <a:t>  </a:t>
            </a:r>
            <a:endParaRPr lang="es-CO" sz="2400" dirty="0"/>
          </a:p>
        </p:txBody>
      </p:sp>
      <p:sp>
        <p:nvSpPr>
          <p:cNvPr id="3" name="2 Título"/>
          <p:cNvSpPr>
            <a:spLocks noGrp="1"/>
          </p:cNvSpPr>
          <p:nvPr>
            <p:ph type="title"/>
          </p:nvPr>
        </p:nvSpPr>
        <p:spPr/>
        <p:txBody>
          <a:bodyPr>
            <a:normAutofit/>
          </a:bodyPr>
          <a:lstStyle/>
          <a:p>
            <a:pPr algn="ctr"/>
            <a:r>
              <a:rPr lang="es-CO" sz="3200" dirty="0" smtClean="0">
                <a:solidFill>
                  <a:schemeClr val="accent2"/>
                </a:solidFill>
                <a:latin typeface="Segoe Print" pitchFamily="2" charset="0"/>
              </a:rPr>
              <a:t>ESPAÑA EN EL MEDITERRANEO</a:t>
            </a:r>
            <a:endParaRPr lang="es-CO" sz="3200" dirty="0"/>
          </a:p>
        </p:txBody>
      </p:sp>
      <p:pic>
        <p:nvPicPr>
          <p:cNvPr id="1026" name="Picture 2" descr="http://entrefronteras.com/wp-content/uploads/2012/02/mapa-magreb.jpg"/>
          <p:cNvPicPr>
            <a:picLocks noChangeAspect="1" noChangeArrowheads="1"/>
          </p:cNvPicPr>
          <p:nvPr/>
        </p:nvPicPr>
        <p:blipFill>
          <a:blip r:embed="rId2" cstate="print"/>
          <a:srcRect/>
          <a:stretch>
            <a:fillRect/>
          </a:stretch>
        </p:blipFill>
        <p:spPr bwMode="auto">
          <a:xfrm>
            <a:off x="1115616" y="3789040"/>
            <a:ext cx="6912768" cy="21328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595744"/>
          </a:xfrm>
        </p:spPr>
        <p:txBody>
          <a:bodyPr/>
          <a:lstStyle/>
          <a:p>
            <a:r>
              <a:rPr lang="es-CO" sz="2000" dirty="0" smtClean="0"/>
              <a:t>A pesar de las tensiones diplomáticas, deben salvar las comerciales.</a:t>
            </a:r>
          </a:p>
          <a:p>
            <a:r>
              <a:rPr lang="es-CO" sz="2000" dirty="0" smtClean="0"/>
              <a:t>Las protestas en la frontera de Melilla abre un nuevo capítulo de incidentes.</a:t>
            </a:r>
          </a:p>
          <a:p>
            <a:r>
              <a:rPr lang="es-CO" sz="2000" dirty="0" smtClean="0"/>
              <a:t>La posición de España en el conflicto del Sáhara, principal motivo de discusión.</a:t>
            </a:r>
          </a:p>
          <a:p>
            <a:endParaRPr lang="es-CO" dirty="0"/>
          </a:p>
        </p:txBody>
      </p:sp>
      <p:sp>
        <p:nvSpPr>
          <p:cNvPr id="3" name="2 Título"/>
          <p:cNvSpPr>
            <a:spLocks noGrp="1"/>
          </p:cNvSpPr>
          <p:nvPr>
            <p:ph type="title"/>
          </p:nvPr>
        </p:nvSpPr>
        <p:spPr/>
        <p:txBody>
          <a:bodyPr>
            <a:normAutofit fontScale="90000"/>
          </a:bodyPr>
          <a:lstStyle/>
          <a:p>
            <a:pPr algn="ctr"/>
            <a:r>
              <a:rPr lang="es-CO" sz="4000" dirty="0" smtClean="0">
                <a:solidFill>
                  <a:schemeClr val="accent2"/>
                </a:solidFill>
                <a:latin typeface="Segoe Print" pitchFamily="2" charset="0"/>
              </a:rPr>
              <a:t>RELACION ENTRE ESPAÑA Y MARRUECOS</a:t>
            </a:r>
            <a:endParaRPr lang="es-CO" dirty="0"/>
          </a:p>
        </p:txBody>
      </p:sp>
      <p:pic>
        <p:nvPicPr>
          <p:cNvPr id="27650" name="Picture 2" descr="Varios marroquíes protestan en la frontera con carteles que comparan la situación de Ceuta y Melilla con la ocupación palestina"/>
          <p:cNvPicPr>
            <a:picLocks noChangeAspect="1" noChangeArrowheads="1"/>
          </p:cNvPicPr>
          <p:nvPr/>
        </p:nvPicPr>
        <p:blipFill>
          <a:blip r:embed="rId2" cstate="print"/>
          <a:srcRect/>
          <a:stretch>
            <a:fillRect/>
          </a:stretch>
        </p:blipFill>
        <p:spPr bwMode="auto">
          <a:xfrm>
            <a:off x="2699792" y="3789040"/>
            <a:ext cx="4536504" cy="25546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smtClean="0"/>
              <a:t>GRACIAS</a:t>
            </a:r>
            <a:endParaRPr lang="es-CO" dirty="0"/>
          </a:p>
        </p:txBody>
      </p:sp>
      <p:sp>
        <p:nvSpPr>
          <p:cNvPr id="3" name="2 Título"/>
          <p:cNvSpPr>
            <a:spLocks noGrp="1"/>
          </p:cNvSpPr>
          <p:nvPr>
            <p:ph type="title"/>
          </p:nvPr>
        </p:nvSpPr>
        <p:spPr/>
        <p:txBody>
          <a:bodyPr>
            <a:normAutofit fontScale="90000"/>
          </a:bodyPr>
          <a:lstStyle/>
          <a:p>
            <a:r>
              <a:rPr lang="es-CO" dirty="0" smtClean="0"/>
              <a:t>Ponga la foto de la primera en esta también</a:t>
            </a:r>
            <a:endParaRPr lang="es-CO" dirty="0"/>
          </a:p>
        </p:txBody>
      </p:sp>
      <p:pic>
        <p:nvPicPr>
          <p:cNvPr id="4" name="3 Imagen" descr="bandera-de-espa-a-9373.jpg"/>
          <p:cNvPicPr>
            <a:picLocks noChangeAspect="1"/>
          </p:cNvPicPr>
          <p:nvPr/>
        </p:nvPicPr>
        <p:blipFill>
          <a:blip r:embed="rId2" cstate="print"/>
          <a:stretch>
            <a:fillRect/>
          </a:stretch>
        </p:blipFill>
        <p:spPr>
          <a:xfrm>
            <a:off x="0" y="0"/>
            <a:ext cx="9144000" cy="6858000"/>
          </a:xfrm>
          <a:prstGeom prst="rect">
            <a:avLst/>
          </a:prstGeom>
        </p:spPr>
      </p:pic>
      <p:sp>
        <p:nvSpPr>
          <p:cNvPr id="5" name="4 CuadroTexto"/>
          <p:cNvSpPr txBox="1"/>
          <p:nvPr/>
        </p:nvSpPr>
        <p:spPr>
          <a:xfrm>
            <a:off x="1763688" y="404664"/>
            <a:ext cx="5328592" cy="1200329"/>
          </a:xfrm>
          <a:prstGeom prst="rect">
            <a:avLst/>
          </a:prstGeom>
          <a:noFill/>
        </p:spPr>
        <p:txBody>
          <a:bodyPr wrap="square" rtlCol="0">
            <a:spAutoFit/>
          </a:bodyPr>
          <a:lstStyle/>
          <a:p>
            <a:pPr algn="ctr"/>
            <a:r>
              <a:rPr lang="es-CO" sz="7200" b="1" dirty="0" smtClean="0">
                <a:effectLst>
                  <a:outerShdw blurRad="38100" dist="38100" dir="2700000" algn="tl">
                    <a:srgbClr val="000000">
                      <a:alpha val="43137"/>
                    </a:srgbClr>
                  </a:outerShdw>
                </a:effectLst>
                <a:latin typeface="Segoe Print" pitchFamily="2" charset="0"/>
                <a:ea typeface="Segoe UI" pitchFamily="34" charset="0"/>
                <a:cs typeface="Segoe UI" pitchFamily="34" charset="0"/>
              </a:rPr>
              <a:t>GRACIAS</a:t>
            </a:r>
            <a:endParaRPr lang="es-CO" sz="7200" b="1" dirty="0">
              <a:effectLst>
                <a:outerShdw blurRad="38100" dist="38100" dir="2700000" algn="tl">
                  <a:srgbClr val="000000">
                    <a:alpha val="43137"/>
                  </a:srgbClr>
                </a:outerShdw>
              </a:effectLst>
              <a:latin typeface="Segoe Print" pitchFamily="2" charset="0"/>
              <a:ea typeface="Segoe UI" pitchFamily="34" charset="0"/>
              <a:cs typeface="Segoe U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15616" y="1556793"/>
            <a:ext cx="7272808" cy="2232248"/>
          </a:xfrm>
        </p:spPr>
        <p:txBody>
          <a:bodyPr>
            <a:normAutofit/>
          </a:bodyPr>
          <a:lstStyle/>
          <a:p>
            <a:r>
              <a:rPr lang="es-CO" sz="2000" dirty="0" smtClean="0"/>
              <a:t>España padece problemas geopolíticos originales y difíciles, es el único estado en la UE donde se manifiestan tantas reivindicaciones de nacionalismos diferentes como son los nacionalistas vascos, catalanes y gallegos apelando cada uno a su propia lengua e identidad.</a:t>
            </a:r>
          </a:p>
        </p:txBody>
      </p:sp>
      <p:sp>
        <p:nvSpPr>
          <p:cNvPr id="3" name="2 Título"/>
          <p:cNvSpPr>
            <a:spLocks noGrp="1"/>
          </p:cNvSpPr>
          <p:nvPr>
            <p:ph type="title"/>
          </p:nvPr>
        </p:nvSpPr>
        <p:spPr/>
        <p:txBody>
          <a:bodyPr>
            <a:normAutofit/>
          </a:bodyPr>
          <a:lstStyle/>
          <a:p>
            <a:pPr algn="ctr"/>
            <a:r>
              <a:rPr lang="es-CO" sz="3200" dirty="0" smtClean="0">
                <a:solidFill>
                  <a:srgbClr val="FF0000"/>
                </a:solidFill>
                <a:latin typeface="Segoe Print" pitchFamily="2" charset="0"/>
              </a:rPr>
              <a:t>EL RIESGO DE LOS MOVIMIENTOS NACIONALISTAS</a:t>
            </a:r>
            <a:endParaRPr lang="es-CO" sz="3200" dirty="0">
              <a:solidFill>
                <a:srgbClr val="FF0000"/>
              </a:solidFill>
              <a:latin typeface="Segoe Print" pitchFamily="2" charset="0"/>
            </a:endParaRPr>
          </a:p>
        </p:txBody>
      </p:sp>
      <p:pic>
        <p:nvPicPr>
          <p:cNvPr id="125954" name="Picture 2" descr="http://4.bp.blogspot.com/_NqLYfqfYn0k/TDoMnucluII/AAAAAAAAPFI/PTOsiERmDiU/s1600/catalan_castellano.jpg"/>
          <p:cNvPicPr>
            <a:picLocks noChangeAspect="1" noChangeArrowheads="1"/>
          </p:cNvPicPr>
          <p:nvPr/>
        </p:nvPicPr>
        <p:blipFill>
          <a:blip r:embed="rId2" cstate="print"/>
          <a:srcRect/>
          <a:stretch>
            <a:fillRect/>
          </a:stretch>
        </p:blipFill>
        <p:spPr bwMode="auto">
          <a:xfrm>
            <a:off x="2771800" y="3429000"/>
            <a:ext cx="5133975" cy="30861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268760"/>
            <a:ext cx="8568952" cy="2952328"/>
          </a:xfrm>
        </p:spPr>
        <p:txBody>
          <a:bodyPr>
            <a:normAutofit/>
          </a:bodyPr>
          <a:lstStyle/>
          <a:p>
            <a:r>
              <a:rPr lang="es-CO" sz="2000" dirty="0" smtClean="0"/>
              <a:t>Las actividades políticas de partidos independentistas o autonomistas en el país Vasco, Cataluña y Galicia fueron uno de los elementos que originaron esta guerra. </a:t>
            </a:r>
          </a:p>
          <a:p>
            <a:r>
              <a:rPr lang="es-CO" sz="2000" dirty="0" smtClean="0"/>
              <a:t>El general Francisco Franco definía la patria española como una “unidad espiritual” y logro un gran respaldo de los españoles prometiéndoles una cruzada para salvaguardar la unidad el país.</a:t>
            </a:r>
          </a:p>
          <a:p>
            <a:r>
              <a:rPr lang="es-CO" sz="2000" dirty="0" smtClean="0"/>
              <a:t>Los demás nacionalismos estaban tildados de “enfermedades”, “virus mortales” y fueron brutalmente reprimidos.</a:t>
            </a:r>
          </a:p>
          <a:p>
            <a:endParaRPr lang="es-CO" sz="2000" dirty="0" smtClean="0"/>
          </a:p>
          <a:p>
            <a:endParaRPr lang="es-CO" sz="2000" dirty="0"/>
          </a:p>
        </p:txBody>
      </p:sp>
      <p:sp>
        <p:nvSpPr>
          <p:cNvPr id="3" name="2 Título"/>
          <p:cNvSpPr>
            <a:spLocks noGrp="1"/>
          </p:cNvSpPr>
          <p:nvPr>
            <p:ph type="title"/>
          </p:nvPr>
        </p:nvSpPr>
        <p:spPr>
          <a:xfrm>
            <a:off x="467544" y="188640"/>
            <a:ext cx="8229600" cy="1143000"/>
          </a:xfrm>
        </p:spPr>
        <p:txBody>
          <a:bodyPr>
            <a:normAutofit/>
          </a:bodyPr>
          <a:lstStyle/>
          <a:p>
            <a:pPr algn="ctr"/>
            <a:r>
              <a:rPr lang="es-CO" sz="3200" dirty="0" smtClean="0">
                <a:solidFill>
                  <a:srgbClr val="FF0000"/>
                </a:solidFill>
                <a:effectLst>
                  <a:outerShdw blurRad="38100" dist="38100" dir="2700000" algn="tl">
                    <a:srgbClr val="000000">
                      <a:alpha val="43137"/>
                    </a:srgbClr>
                  </a:outerShdw>
                </a:effectLst>
                <a:latin typeface="Segoe Print" pitchFamily="2" charset="0"/>
              </a:rPr>
              <a:t>GUERRA CIVIL (1931-1939)</a:t>
            </a:r>
            <a:endParaRPr lang="es-CO" sz="3200" dirty="0">
              <a:solidFill>
                <a:srgbClr val="FF0000"/>
              </a:solidFill>
              <a:effectLst>
                <a:outerShdw blurRad="38100" dist="38100" dir="2700000" algn="tl">
                  <a:srgbClr val="000000">
                    <a:alpha val="43137"/>
                  </a:srgbClr>
                </a:outerShdw>
              </a:effectLst>
              <a:latin typeface="Segoe Print" pitchFamily="2" charset="0"/>
            </a:endParaRPr>
          </a:p>
        </p:txBody>
      </p:sp>
      <p:pic>
        <p:nvPicPr>
          <p:cNvPr id="126980" name="Picture 4" descr="http://3.bp.blogspot.com/-8HUTXLiLEZM/TYSe5NXwhkI/AAAAAAAAD6k/HQkSnT-t3TE/s400/guerra%2Bcivil%2Bespanola.jpg"/>
          <p:cNvPicPr>
            <a:picLocks noChangeAspect="1" noChangeArrowheads="1"/>
          </p:cNvPicPr>
          <p:nvPr/>
        </p:nvPicPr>
        <p:blipFill>
          <a:blip r:embed="rId2" cstate="print"/>
          <a:srcRect/>
          <a:stretch>
            <a:fillRect/>
          </a:stretch>
        </p:blipFill>
        <p:spPr bwMode="auto">
          <a:xfrm>
            <a:off x="4067944" y="4149080"/>
            <a:ext cx="4164877" cy="24791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779912" y="1628800"/>
            <a:ext cx="4978896" cy="5040560"/>
          </a:xfrm>
        </p:spPr>
        <p:txBody>
          <a:bodyPr>
            <a:normAutofit/>
          </a:bodyPr>
          <a:lstStyle/>
          <a:p>
            <a:r>
              <a:rPr lang="es-CO" sz="1800" dirty="0" smtClean="0"/>
              <a:t>El país vasco es el mas complejo porque por una parte ETA sigue matando y por otra parte los nacionalistas vascos son quienes hacen las propuestas mas audaces para proseguir con su proyecto independentista.</a:t>
            </a:r>
          </a:p>
          <a:p>
            <a:r>
              <a:rPr lang="es-CO" sz="1800" dirty="0" smtClean="0"/>
              <a:t>El problema recae en que aproximadamente la mitad de los electores no vota a los nacionalistas vascos en las elecciones.</a:t>
            </a:r>
          </a:p>
          <a:p>
            <a:r>
              <a:rPr lang="es-CO" sz="1800" dirty="0" smtClean="0"/>
              <a:t>Por primera vez en la historia de España los vascos han elegido un presidente socialista tras casi 40 años de presencia nacionalista en el gobierno vasco. </a:t>
            </a:r>
            <a:endParaRPr lang="es-CO" sz="1800" dirty="0"/>
          </a:p>
        </p:txBody>
      </p:sp>
      <p:sp>
        <p:nvSpPr>
          <p:cNvPr id="3" name="2 Título"/>
          <p:cNvSpPr>
            <a:spLocks noGrp="1"/>
          </p:cNvSpPr>
          <p:nvPr>
            <p:ph type="title"/>
          </p:nvPr>
        </p:nvSpPr>
        <p:spPr/>
        <p:txBody>
          <a:bodyPr>
            <a:normAutofit/>
          </a:bodyPr>
          <a:lstStyle/>
          <a:p>
            <a:pPr algn="ctr"/>
            <a:r>
              <a:rPr lang="es-CO" sz="3200" dirty="0" smtClean="0">
                <a:solidFill>
                  <a:srgbClr val="FF0000"/>
                </a:solidFill>
                <a:latin typeface="Segoe Print" pitchFamily="2" charset="0"/>
              </a:rPr>
              <a:t>LA COMPLEJIDAD DEL PAIS VASCO</a:t>
            </a:r>
            <a:endParaRPr lang="es-CO" sz="3200" dirty="0">
              <a:solidFill>
                <a:srgbClr val="FF0000"/>
              </a:solidFill>
              <a:latin typeface="Segoe Print" pitchFamily="2" charset="0"/>
            </a:endParaRPr>
          </a:p>
        </p:txBody>
      </p:sp>
      <p:pic>
        <p:nvPicPr>
          <p:cNvPr id="128002" name="Picture 2" descr="http://tasadeparo.com/wp-content/uploads/2011/12/mapa-pais-vasco.gif"/>
          <p:cNvPicPr>
            <a:picLocks noChangeAspect="1" noChangeArrowheads="1"/>
          </p:cNvPicPr>
          <p:nvPr/>
        </p:nvPicPr>
        <p:blipFill>
          <a:blip r:embed="rId2" cstate="print"/>
          <a:srcRect/>
          <a:stretch>
            <a:fillRect/>
          </a:stretch>
        </p:blipFill>
        <p:spPr bwMode="auto">
          <a:xfrm>
            <a:off x="251520" y="1628800"/>
            <a:ext cx="3456384" cy="38426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95936" y="1484784"/>
            <a:ext cx="4572000" cy="4896544"/>
          </a:xfrm>
        </p:spPr>
        <p:txBody>
          <a:bodyPr>
            <a:normAutofit/>
          </a:bodyPr>
          <a:lstStyle/>
          <a:p>
            <a:r>
              <a:rPr lang="es-CO" sz="2000" dirty="0" smtClean="0"/>
              <a:t>El panorama catalán es diferente pues la mayoría de gente catalana es catalanista y su partido socialista PSC es el que decide su participación en los órganos de decisión y de representación en el PSOE.</a:t>
            </a:r>
          </a:p>
          <a:p>
            <a:endParaRPr lang="es-CO" sz="2000" dirty="0" smtClean="0"/>
          </a:p>
          <a:p>
            <a:r>
              <a:rPr lang="es-CO" sz="2000" dirty="0" smtClean="0"/>
              <a:t>El sentimiento de que la sociedad catalana es distinta a la sociedad española esta  mas arraigado en Cataluña que en el país vasco, peor la convicción separatista no tiene tantos defensores.</a:t>
            </a:r>
            <a:endParaRPr lang="es-CO" sz="2000" dirty="0"/>
          </a:p>
        </p:txBody>
      </p:sp>
      <p:sp>
        <p:nvSpPr>
          <p:cNvPr id="3" name="2 Título"/>
          <p:cNvSpPr>
            <a:spLocks noGrp="1"/>
          </p:cNvSpPr>
          <p:nvPr>
            <p:ph type="title"/>
          </p:nvPr>
        </p:nvSpPr>
        <p:spPr/>
        <p:txBody>
          <a:bodyPr>
            <a:normAutofit/>
          </a:bodyPr>
          <a:lstStyle/>
          <a:p>
            <a:pPr algn="ctr"/>
            <a:r>
              <a:rPr lang="es-CO" sz="3600" dirty="0" smtClean="0">
                <a:solidFill>
                  <a:srgbClr val="FF0000"/>
                </a:solidFill>
                <a:latin typeface="Segoe Print" pitchFamily="2" charset="0"/>
              </a:rPr>
              <a:t>CATALUÑA</a:t>
            </a:r>
            <a:endParaRPr lang="es-CO" sz="3600" dirty="0">
              <a:solidFill>
                <a:srgbClr val="FF0000"/>
              </a:solidFill>
              <a:latin typeface="Segoe Print" pitchFamily="2" charset="0"/>
            </a:endParaRPr>
          </a:p>
        </p:txBody>
      </p:sp>
      <p:pic>
        <p:nvPicPr>
          <p:cNvPr id="129026" name="Picture 2" descr="http://www.finanzzas.com/wp-content/uploads/cataluna.gif"/>
          <p:cNvPicPr>
            <a:picLocks noChangeAspect="1" noChangeArrowheads="1"/>
          </p:cNvPicPr>
          <p:nvPr/>
        </p:nvPicPr>
        <p:blipFill>
          <a:blip r:embed="rId2" cstate="print"/>
          <a:srcRect/>
          <a:stretch>
            <a:fillRect/>
          </a:stretch>
        </p:blipFill>
        <p:spPr bwMode="auto">
          <a:xfrm>
            <a:off x="251519" y="1556792"/>
            <a:ext cx="3659701"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1.bp.blogspot.com/-MKg9zBZpt7o/Th3uOVay1UI/AAAAAAAAADA/e3eQCCI6WbQ/s1600/20060907mapa_lenguas.jpg"/>
          <p:cNvPicPr>
            <a:picLocks noChangeAspect="1" noChangeArrowheads="1"/>
          </p:cNvPicPr>
          <p:nvPr/>
        </p:nvPicPr>
        <p:blipFill>
          <a:blip r:embed="rId2" cstate="print"/>
          <a:srcRect/>
          <a:stretch>
            <a:fillRect/>
          </a:stretch>
        </p:blipFill>
        <p:spPr bwMode="auto">
          <a:xfrm>
            <a:off x="4860032" y="1412776"/>
            <a:ext cx="4283968" cy="3096344"/>
          </a:xfrm>
          <a:prstGeom prst="rect">
            <a:avLst/>
          </a:prstGeom>
          <a:noFill/>
        </p:spPr>
      </p:pic>
      <p:sp>
        <p:nvSpPr>
          <p:cNvPr id="2" name="1 Marcador de contenido"/>
          <p:cNvSpPr>
            <a:spLocks noGrp="1"/>
          </p:cNvSpPr>
          <p:nvPr>
            <p:ph idx="1"/>
          </p:nvPr>
        </p:nvSpPr>
        <p:spPr>
          <a:xfrm>
            <a:off x="323528" y="1268760"/>
            <a:ext cx="4608512" cy="4536504"/>
          </a:xfrm>
        </p:spPr>
        <p:txBody>
          <a:bodyPr>
            <a:normAutofit/>
          </a:bodyPr>
          <a:lstStyle/>
          <a:p>
            <a:r>
              <a:rPr lang="es-CO" sz="1800" dirty="0" smtClean="0"/>
              <a:t>La cuestión de las fronteras es compleja con la ampliación del ámbito legislativo europeo, las fronteras han cambiado progresivamente de funciones.</a:t>
            </a:r>
          </a:p>
          <a:p>
            <a:r>
              <a:rPr lang="es-CO" sz="1800" dirty="0" smtClean="0"/>
              <a:t>Los estados nacionalistas lo que buscan con estas fronteras es consolidarse internacionalmente como naciones independientes de España en la UE.</a:t>
            </a:r>
          </a:p>
          <a:p>
            <a:r>
              <a:rPr lang="es-CO" sz="1800" dirty="0" smtClean="0"/>
              <a:t>Por eso también la cuestión lingüística es tan importante para los partidos nacionalista en estas tres regiones pues la lengua es un elemento de control territorial.</a:t>
            </a:r>
          </a:p>
          <a:p>
            <a:endParaRPr lang="es-CO" sz="1800" dirty="0"/>
          </a:p>
        </p:txBody>
      </p:sp>
      <p:sp>
        <p:nvSpPr>
          <p:cNvPr id="3" name="2 Título"/>
          <p:cNvSpPr>
            <a:spLocks noGrp="1"/>
          </p:cNvSpPr>
          <p:nvPr>
            <p:ph type="title"/>
          </p:nvPr>
        </p:nvSpPr>
        <p:spPr>
          <a:xfrm>
            <a:off x="395536" y="188640"/>
            <a:ext cx="8229600" cy="1143000"/>
          </a:xfrm>
        </p:spPr>
        <p:txBody>
          <a:bodyPr>
            <a:normAutofit/>
          </a:bodyPr>
          <a:lstStyle/>
          <a:p>
            <a:pPr algn="ctr"/>
            <a:r>
              <a:rPr lang="es-CO" sz="3200" dirty="0" smtClean="0">
                <a:solidFill>
                  <a:srgbClr val="FF0000"/>
                </a:solidFill>
                <a:latin typeface="Segoe Print" pitchFamily="2" charset="0"/>
              </a:rPr>
              <a:t>LAS FRONTERAS</a:t>
            </a:r>
            <a:endParaRPr lang="es-CO" sz="3200" dirty="0">
              <a:solidFill>
                <a:srgbClr val="FF0000"/>
              </a:solidFill>
              <a:latin typeface="Segoe Prin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379720"/>
          </a:xfrm>
        </p:spPr>
        <p:txBody>
          <a:bodyPr>
            <a:normAutofit/>
          </a:bodyPr>
          <a:lstStyle/>
          <a:p>
            <a:r>
              <a:rPr lang="es-CO" sz="2000" dirty="0" smtClean="0"/>
              <a:t>Los nacionalistas catalanes, vascos y gallegos tienen un objetico en común: no quieren que el sistema español evolucione hacia un federalismo que permitiera cerrar el debate territorial sobre las competencias autonómicas y el papel del estado, no quieres que desaparezca su singularidad, o hecho diferencial que los distingue de los demás territorios españoles.</a:t>
            </a:r>
            <a:endParaRPr lang="es-CO" sz="2000" dirty="0"/>
          </a:p>
        </p:txBody>
      </p:sp>
      <p:sp>
        <p:nvSpPr>
          <p:cNvPr id="3" name="2 Título"/>
          <p:cNvSpPr>
            <a:spLocks noGrp="1"/>
          </p:cNvSpPr>
          <p:nvPr>
            <p:ph type="title"/>
          </p:nvPr>
        </p:nvSpPr>
        <p:spPr/>
        <p:txBody>
          <a:bodyPr>
            <a:normAutofit/>
          </a:bodyPr>
          <a:lstStyle/>
          <a:p>
            <a:pPr algn="ctr"/>
            <a:r>
              <a:rPr lang="es-CO" sz="3200" dirty="0" smtClean="0">
                <a:solidFill>
                  <a:schemeClr val="accent2"/>
                </a:solidFill>
                <a:latin typeface="Segoe Print" pitchFamily="2" charset="0"/>
              </a:rPr>
              <a:t>PORVENIR DE ESPAÑA COMO ESTADO</a:t>
            </a:r>
            <a:endParaRPr lang="es-CO" sz="3200" dirty="0">
              <a:solidFill>
                <a:schemeClr val="accent2"/>
              </a:solidFill>
              <a:latin typeface="Segoe Print" pitchFamily="2" charset="0"/>
            </a:endParaRPr>
          </a:p>
        </p:txBody>
      </p:sp>
      <p:pic>
        <p:nvPicPr>
          <p:cNvPr id="4" name="Picture 4" descr="http://xavschannel.files.wordpress.com/2007/12/polemico-video-del-euskadi-cataluna.jpg"/>
          <p:cNvPicPr>
            <a:picLocks noChangeAspect="1" noChangeArrowheads="1"/>
          </p:cNvPicPr>
          <p:nvPr/>
        </p:nvPicPr>
        <p:blipFill>
          <a:blip r:embed="rId2" cstate="print"/>
          <a:srcRect/>
          <a:stretch>
            <a:fillRect/>
          </a:stretch>
        </p:blipFill>
        <p:spPr bwMode="auto">
          <a:xfrm>
            <a:off x="1259632" y="4293096"/>
            <a:ext cx="6859094" cy="15121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131840" y="1412776"/>
            <a:ext cx="5616624" cy="4968552"/>
          </a:xfrm>
        </p:spPr>
        <p:txBody>
          <a:bodyPr>
            <a:noAutofit/>
          </a:bodyPr>
          <a:lstStyle/>
          <a:p>
            <a:r>
              <a:rPr lang="es-CO" sz="1800" dirty="0" smtClean="0"/>
              <a:t>Fundada en 1958 durante la dictadura franquista tras la expulsión de miembros de las juventudes del Partido Nacionalista Vasco, cometió su primera acción violenta en julio de 1961 e, inicialmente, contó con el apoyo de una parte significativa de la población al ser considerada una más de las organizaciones opuestas al régimen. </a:t>
            </a:r>
          </a:p>
          <a:p>
            <a:endParaRPr lang="es-CO" sz="1800" dirty="0" smtClean="0"/>
          </a:p>
          <a:p>
            <a:r>
              <a:rPr lang="es-CO" sz="1800" dirty="0" smtClean="0"/>
              <a:t>España ha vivido en sangre propia el dulce amargo del terrorismo pues este movimiento de liberación nacional vasco ha utilizado el asesinato, secuestro y extorción económica para conseguir sus objetivos de independencia nacionalista vasca sin importar los métodos que utilicen.</a:t>
            </a:r>
          </a:p>
          <a:p>
            <a:endParaRPr lang="es-CO" sz="1800" dirty="0"/>
          </a:p>
        </p:txBody>
      </p:sp>
      <p:sp>
        <p:nvSpPr>
          <p:cNvPr id="3" name="2 Título"/>
          <p:cNvSpPr>
            <a:spLocks noGrp="1"/>
          </p:cNvSpPr>
          <p:nvPr>
            <p:ph type="title"/>
          </p:nvPr>
        </p:nvSpPr>
        <p:spPr/>
        <p:txBody>
          <a:bodyPr>
            <a:normAutofit/>
          </a:bodyPr>
          <a:lstStyle/>
          <a:p>
            <a:pPr algn="ctr"/>
            <a:r>
              <a:rPr lang="es-CO" sz="3200" dirty="0" smtClean="0">
                <a:solidFill>
                  <a:srgbClr val="FF0000"/>
                </a:solidFill>
                <a:latin typeface="Segoe Print" pitchFamily="2" charset="0"/>
              </a:rPr>
              <a:t>ETA (Euskadi Ta </a:t>
            </a:r>
            <a:r>
              <a:rPr lang="es-CO" sz="3200" dirty="0" err="1" smtClean="0">
                <a:solidFill>
                  <a:srgbClr val="FF0000"/>
                </a:solidFill>
                <a:latin typeface="Segoe Print" pitchFamily="2" charset="0"/>
              </a:rPr>
              <a:t>Askatasuna</a:t>
            </a:r>
            <a:r>
              <a:rPr lang="es-CO" sz="3200" dirty="0" smtClean="0">
                <a:solidFill>
                  <a:srgbClr val="FF0000"/>
                </a:solidFill>
                <a:latin typeface="Segoe Print" pitchFamily="2" charset="0"/>
              </a:rPr>
              <a:t>)</a:t>
            </a:r>
            <a:br>
              <a:rPr lang="es-CO" sz="3200" dirty="0" smtClean="0">
                <a:solidFill>
                  <a:srgbClr val="FF0000"/>
                </a:solidFill>
                <a:latin typeface="Segoe Print" pitchFamily="2" charset="0"/>
              </a:rPr>
            </a:br>
            <a:endParaRPr lang="es-CO" sz="3200" dirty="0">
              <a:solidFill>
                <a:srgbClr val="FF0000"/>
              </a:solidFill>
              <a:latin typeface="Segoe Print" pitchFamily="2" charset="0"/>
            </a:endParaRPr>
          </a:p>
        </p:txBody>
      </p:sp>
      <p:pic>
        <p:nvPicPr>
          <p:cNvPr id="130050" name="Picture 2" descr="http://agitandomentes.files.wordpress.com/2012/06/eta_logo.jpg"/>
          <p:cNvPicPr>
            <a:picLocks noChangeAspect="1" noChangeArrowheads="1"/>
          </p:cNvPicPr>
          <p:nvPr/>
        </p:nvPicPr>
        <p:blipFill>
          <a:blip r:embed="rId2" cstate="print"/>
          <a:srcRect/>
          <a:stretch>
            <a:fillRect/>
          </a:stretch>
        </p:blipFill>
        <p:spPr bwMode="auto">
          <a:xfrm>
            <a:off x="467544" y="1412776"/>
            <a:ext cx="2592288" cy="42466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63888" y="1481328"/>
            <a:ext cx="5122912" cy="4972008"/>
          </a:xfrm>
        </p:spPr>
        <p:txBody>
          <a:bodyPr>
            <a:normAutofit lnSpcReduction="10000"/>
          </a:bodyPr>
          <a:lstStyle/>
          <a:p>
            <a:r>
              <a:rPr lang="es-CO" sz="2000" dirty="0" smtClean="0"/>
              <a:t>España ha sufrido un incremento gigantesco de inmigrantes pues se ha visto como tierra prometida por su crecimiento económico.</a:t>
            </a:r>
          </a:p>
          <a:p>
            <a:r>
              <a:rPr lang="es-CO" sz="2000" dirty="0" smtClean="0"/>
              <a:t>En 1982 habían 198.042 inmigrantes (0.52% de la población total), en 2001 1’370.657 (3.33%), en 2008 5’220.600 (11.3%) y en este 2012 se calcula que hay 5’711.040 (12.1%) de la población total de España.</a:t>
            </a:r>
          </a:p>
          <a:p>
            <a:r>
              <a:rPr lang="es-CO" sz="2000" dirty="0" smtClean="0"/>
              <a:t>Los ecuatorianos son  los latinos con mayor presencia en este país con un total de 458.437, y España se posiciona como el segundo destino mas apetecido por los inmigrantes latinos.</a:t>
            </a:r>
            <a:endParaRPr lang="es-CO" sz="2000" dirty="0"/>
          </a:p>
        </p:txBody>
      </p:sp>
      <p:sp>
        <p:nvSpPr>
          <p:cNvPr id="3" name="2 Título"/>
          <p:cNvSpPr>
            <a:spLocks noGrp="1"/>
          </p:cNvSpPr>
          <p:nvPr>
            <p:ph type="title"/>
          </p:nvPr>
        </p:nvSpPr>
        <p:spPr/>
        <p:txBody>
          <a:bodyPr>
            <a:normAutofit/>
          </a:bodyPr>
          <a:lstStyle/>
          <a:p>
            <a:pPr algn="ctr"/>
            <a:r>
              <a:rPr lang="es-CO" sz="3200" dirty="0" smtClean="0">
                <a:solidFill>
                  <a:schemeClr val="accent2"/>
                </a:solidFill>
                <a:latin typeface="Segoe Print" pitchFamily="2" charset="0"/>
              </a:rPr>
              <a:t>INMIGRACIÓN</a:t>
            </a:r>
            <a:endParaRPr lang="es-CO" sz="3200" dirty="0">
              <a:solidFill>
                <a:schemeClr val="accent2"/>
              </a:solidFill>
              <a:latin typeface="Segoe Print" pitchFamily="2" charset="0"/>
            </a:endParaRPr>
          </a:p>
        </p:txBody>
      </p:sp>
      <p:pic>
        <p:nvPicPr>
          <p:cNvPr id="132098" name="Picture 2" descr="http://azorae.blogia.com/upload/20070911215219-cartel-12-oct.jpg"/>
          <p:cNvPicPr>
            <a:picLocks noChangeAspect="1" noChangeArrowheads="1"/>
          </p:cNvPicPr>
          <p:nvPr/>
        </p:nvPicPr>
        <p:blipFill>
          <a:blip r:embed="rId2" cstate="print"/>
          <a:srcRect/>
          <a:stretch>
            <a:fillRect/>
          </a:stretch>
        </p:blipFill>
        <p:spPr bwMode="auto">
          <a:xfrm>
            <a:off x="395536" y="1484784"/>
            <a:ext cx="2873119" cy="40324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1093</TotalTime>
  <Words>844</Words>
  <Application>Microsoft Office PowerPoint</Application>
  <PresentationFormat>Presentación en pantalla (4:3)</PresentationFormat>
  <Paragraphs>52</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Concurrencia</vt:lpstr>
      <vt:lpstr>ESPAÑA</vt:lpstr>
      <vt:lpstr>EL RIESGO DE LOS MOVIMIENTOS NACIONALISTAS</vt:lpstr>
      <vt:lpstr>GUERRA CIVIL (1931-1939)</vt:lpstr>
      <vt:lpstr>LA COMPLEJIDAD DEL PAIS VASCO</vt:lpstr>
      <vt:lpstr>CATALUÑA</vt:lpstr>
      <vt:lpstr>LAS FRONTERAS</vt:lpstr>
      <vt:lpstr>PORVENIR DE ESPAÑA COMO ESTADO</vt:lpstr>
      <vt:lpstr>ETA (Euskadi Ta Askatasuna) </vt:lpstr>
      <vt:lpstr>INMIGRACIÓN</vt:lpstr>
      <vt:lpstr>ESPÑA EN EL MUNDO</vt:lpstr>
      <vt:lpstr>Presentación de PowerPoint</vt:lpstr>
      <vt:lpstr>ESPAÑA EN EL MEDITERRANEO</vt:lpstr>
      <vt:lpstr>RELACION ENTRE ESPAÑA Y MARRUECOS</vt:lpstr>
      <vt:lpstr>Ponga la foto de la primera en esta también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docente upb</cp:lastModifiedBy>
  <cp:revision>37</cp:revision>
  <dcterms:created xsi:type="dcterms:W3CDTF">2012-08-21T21:27:56Z</dcterms:created>
  <dcterms:modified xsi:type="dcterms:W3CDTF">2012-08-31T22:08:39Z</dcterms:modified>
</cp:coreProperties>
</file>